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1" r:id="rId2"/>
    <p:sldId id="331" r:id="rId3"/>
    <p:sldId id="334" r:id="rId4"/>
    <p:sldId id="335" r:id="rId5"/>
    <p:sldId id="338" r:id="rId6"/>
    <p:sldId id="332" r:id="rId7"/>
    <p:sldId id="270" r:id="rId8"/>
    <p:sldId id="337" r:id="rId9"/>
    <p:sldId id="336" r:id="rId10"/>
    <p:sldId id="273" r:id="rId11"/>
    <p:sldId id="257" r:id="rId12"/>
    <p:sldId id="274" r:id="rId13"/>
    <p:sldId id="258" r:id="rId14"/>
    <p:sldId id="275" r:id="rId15"/>
    <p:sldId id="259" r:id="rId16"/>
    <p:sldId id="276" r:id="rId17"/>
    <p:sldId id="322" r:id="rId18"/>
    <p:sldId id="260" r:id="rId19"/>
    <p:sldId id="277" r:id="rId20"/>
    <p:sldId id="326" r:id="rId21"/>
    <p:sldId id="333" r:id="rId22"/>
    <p:sldId id="327" r:id="rId23"/>
    <p:sldId id="328" r:id="rId24"/>
    <p:sldId id="329" r:id="rId25"/>
    <p:sldId id="330" r:id="rId26"/>
    <p:sldId id="324" r:id="rId27"/>
    <p:sldId id="325" r:id="rId28"/>
    <p:sldId id="309" r:id="rId29"/>
    <p:sldId id="305" r:id="rId30"/>
    <p:sldId id="316" r:id="rId31"/>
    <p:sldId id="319"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18" autoAdjust="0"/>
    <p:restoredTop sz="94660"/>
  </p:normalViewPr>
  <p:slideViewPr>
    <p:cSldViewPr snapToGrid="0">
      <p:cViewPr varScale="1">
        <p:scale>
          <a:sx n="91" d="100"/>
          <a:sy n="91" d="100"/>
        </p:scale>
        <p:origin x="8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0.18868" units="1/cm"/>
          <inkml:channelProperty channel="Y" name="resolution" value="30" units="1/cm"/>
          <inkml:channelProperty channel="T" name="resolution" value="1" units="1/dev"/>
        </inkml:channelProperties>
      </inkml:inkSource>
      <inkml:timestamp xml:id="ts0" timeString="2025-01-07T17:26:15.666"/>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ink/ink2.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30.18868" units="1/cm"/>
          <inkml:channelProperty channel="Y" name="resolution" value="30" units="1/cm"/>
          <inkml:channelProperty channel="T" name="resolution" value="1" units="1/dev"/>
        </inkml:channelProperties>
      </inkml:inkSource>
      <inkml:timestamp xml:id="ts0" timeString="2025-01-07T17:26:15.666"/>
    </inkml:context>
    <inkml:brush xml:id="br0">
      <inkml:brushProperty name="width" value="0.06667" units="cm"/>
      <inkml:brushProperty name="height" value="0.06667" units="cm"/>
      <inkml:brushProperty name="fitToCurve" value="1"/>
    </inkml:brush>
  </inkml:definitions>
  <inkml:trace contextRef="#ctx0" brushRef="#br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smtClean="0"/>
              <a:t>Titelmasterformat durch Klicken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smtClean="0"/>
              <a:t>Titelmasterformat durch Klicken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smtClean="0"/>
              <a:t>Titelmasterformat durch Klicken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smtClean="0"/>
              <a:t>Formatvorlagen des Textmasters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Formatvorlagen des Textmasters bearbeiten</a:t>
            </a:r>
          </a:p>
        </p:txBody>
      </p:sp>
      <p:sp>
        <p:nvSpPr>
          <p:cNvPr id="4" name="Date Placeholder 3"/>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smtClean="0"/>
              <a:t>Titelmasterformat durch Klicken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Formatvorlagen des Textmasters bearbeiten</a:t>
            </a:r>
          </a:p>
        </p:txBody>
      </p:sp>
      <p:sp>
        <p:nvSpPr>
          <p:cNvPr id="5" name="Date Placeholder 4"/>
          <p:cNvSpPr>
            <a:spLocks noGrp="1"/>
          </p:cNvSpPr>
          <p:nvPr>
            <p:ph type="dt" sz="half" idx="10"/>
          </p:nvPr>
        </p:nvSpPr>
        <p:spPr/>
        <p:txBody>
          <a:bodyPr/>
          <a:lstStyle/>
          <a:p>
            <a:fld id="{B61BEF0D-F0BB-DE4B-95CE-6DB70DBA9567}" type="datetimeFigureOut">
              <a:rPr lang="en-US" dirty="0"/>
              <a:pPr/>
              <a:t>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Die Schönheit sehen </a:t>
            </a:r>
            <a:endParaRPr lang="de-DE" dirty="0"/>
          </a:p>
        </p:txBody>
      </p:sp>
      <p:sp>
        <p:nvSpPr>
          <p:cNvPr id="3" name="Inhaltsplatzhalter 2"/>
          <p:cNvSpPr>
            <a:spLocks noGrp="1"/>
          </p:cNvSpPr>
          <p:nvPr>
            <p:ph idx="1"/>
          </p:nvPr>
        </p:nvSpPr>
        <p:spPr/>
        <p:txBody>
          <a:bodyPr>
            <a:normAutofit/>
          </a:bodyPr>
          <a:lstStyle/>
          <a:p>
            <a:pPr marL="0" indent="0">
              <a:buNone/>
            </a:pPr>
            <a:r>
              <a:rPr lang="de-DE" sz="2800" dirty="0" smtClean="0"/>
              <a:t>Das ganze materielle Universum ist ein Ausdruck der Liebe Gottes, seiner grenzenlosen Zärtlichkeit uns gegenüber. </a:t>
            </a:r>
          </a:p>
          <a:p>
            <a:pPr marL="0" indent="0">
              <a:buNone/>
            </a:pPr>
            <a:r>
              <a:rPr lang="de-DE" sz="2800" dirty="0" smtClean="0"/>
              <a:t>Der Erdboden, </a:t>
            </a:r>
          </a:p>
          <a:p>
            <a:pPr marL="0" indent="0">
              <a:buNone/>
            </a:pPr>
            <a:r>
              <a:rPr lang="de-DE" sz="2800" dirty="0"/>
              <a:t>d</a:t>
            </a:r>
            <a:r>
              <a:rPr lang="de-DE" sz="2800" dirty="0" smtClean="0"/>
              <a:t>as Wasser, </a:t>
            </a:r>
          </a:p>
          <a:p>
            <a:pPr marL="0" indent="0">
              <a:buNone/>
            </a:pPr>
            <a:r>
              <a:rPr lang="de-DE" sz="2800" dirty="0" smtClean="0"/>
              <a:t>Die Berge – </a:t>
            </a:r>
          </a:p>
          <a:p>
            <a:pPr marL="0" indent="0">
              <a:buNone/>
            </a:pPr>
            <a:r>
              <a:rPr lang="de-DE" sz="2800" dirty="0" smtClean="0"/>
              <a:t>Alles ist eine Liebkosung Gottes (Papst Franziskus)</a:t>
            </a:r>
            <a:endParaRPr lang="de-DE" sz="2800" dirty="0"/>
          </a:p>
        </p:txBody>
      </p:sp>
    </p:spTree>
    <p:extLst>
      <p:ext uri="{BB962C8B-B14F-4D97-AF65-F5344CB8AC3E}">
        <p14:creationId xmlns:p14="http://schemas.microsoft.com/office/powerpoint/2010/main" val="5804006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592924" y="624110"/>
            <a:ext cx="8911687" cy="1146327"/>
          </a:xfrm>
        </p:spPr>
        <p:txBody>
          <a:bodyPr>
            <a:normAutofit/>
          </a:bodyPr>
          <a:lstStyle/>
          <a:p>
            <a:r>
              <a:rPr lang="de-DE" dirty="0" smtClean="0"/>
              <a:t>Die vier Pfade der Mystik* </a:t>
            </a:r>
            <a:br>
              <a:rPr lang="de-DE" dirty="0" smtClean="0"/>
            </a:br>
            <a:r>
              <a:rPr lang="de-DE" sz="1400" dirty="0" smtClean="0"/>
              <a:t>* Darstellung: übernommen von Jan Frerichs, </a:t>
            </a:r>
            <a:r>
              <a:rPr lang="de-DE" sz="1400" dirty="0" err="1" smtClean="0"/>
              <a:t>barfuss</a:t>
            </a:r>
            <a:r>
              <a:rPr lang="de-DE" sz="1400" dirty="0" smtClean="0"/>
              <a:t>-und-wild </a:t>
            </a:r>
            <a:endParaRPr lang="de-DE" sz="1400" dirty="0"/>
          </a:p>
        </p:txBody>
      </p:sp>
      <p:sp>
        <p:nvSpPr>
          <p:cNvPr id="5" name="Ellipse 4"/>
          <p:cNvSpPr/>
          <p:nvPr/>
        </p:nvSpPr>
        <p:spPr>
          <a:xfrm>
            <a:off x="4214648" y="2154621"/>
            <a:ext cx="4427547" cy="414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 name="Freihand 5"/>
              <p14:cNvContentPartPr/>
              <p14:nvPr/>
            </p14:nvContentPartPr>
            <p14:xfrm>
              <a:off x="7924899" y="2049575"/>
              <a:ext cx="360" cy="360"/>
            </p14:xfrm>
          </p:contentPart>
        </mc:Choice>
        <mc:Fallback xmlns="">
          <p:pic>
            <p:nvPicPr>
              <p:cNvPr id="6" name="Freihand 5"/>
              <p:cNvPicPr/>
              <p:nvPr/>
            </p:nvPicPr>
            <p:blipFill>
              <a:blip r:embed="rId3"/>
              <a:stretch>
                <a:fillRect/>
              </a:stretch>
            </p:blipFill>
            <p:spPr>
              <a:xfrm>
                <a:off x="7913019" y="2037695"/>
                <a:ext cx="24120" cy="24120"/>
              </a:xfrm>
              <a:prstGeom prst="rect">
                <a:avLst/>
              </a:prstGeom>
            </p:spPr>
          </p:pic>
        </mc:Fallback>
      </mc:AlternateContent>
      <p:sp>
        <p:nvSpPr>
          <p:cNvPr id="2" name="Textfeld 1"/>
          <p:cNvSpPr txBox="1"/>
          <p:nvPr/>
        </p:nvSpPr>
        <p:spPr>
          <a:xfrm>
            <a:off x="5612203" y="1785289"/>
            <a:ext cx="1839951" cy="369332"/>
          </a:xfrm>
          <a:prstGeom prst="rect">
            <a:avLst/>
          </a:prstGeom>
          <a:noFill/>
        </p:spPr>
        <p:txBody>
          <a:bodyPr wrap="square" rtlCol="0">
            <a:spAutoFit/>
          </a:bodyPr>
          <a:lstStyle/>
          <a:p>
            <a:r>
              <a:rPr lang="de-DE" b="1" dirty="0" smtClean="0"/>
              <a:t>Via </a:t>
            </a:r>
            <a:r>
              <a:rPr lang="de-DE" b="1" dirty="0" err="1" smtClean="0"/>
              <a:t>positiva</a:t>
            </a:r>
            <a:endParaRPr lang="de-DE" b="1" dirty="0"/>
          </a:p>
        </p:txBody>
      </p:sp>
      <p:sp>
        <p:nvSpPr>
          <p:cNvPr id="3" name="Textfeld 2"/>
          <p:cNvSpPr txBox="1"/>
          <p:nvPr/>
        </p:nvSpPr>
        <p:spPr>
          <a:xfrm>
            <a:off x="9032488" y="3720077"/>
            <a:ext cx="1884556" cy="369332"/>
          </a:xfrm>
          <a:prstGeom prst="rect">
            <a:avLst/>
          </a:prstGeom>
          <a:noFill/>
        </p:spPr>
        <p:txBody>
          <a:bodyPr wrap="square" rtlCol="0">
            <a:spAutoFit/>
          </a:bodyPr>
          <a:lstStyle/>
          <a:p>
            <a:r>
              <a:rPr lang="de-DE" b="1" i="1" dirty="0" smtClean="0"/>
              <a:t>V</a:t>
            </a:r>
            <a:r>
              <a:rPr lang="de-DE" b="1" dirty="0" smtClean="0"/>
              <a:t>ia </a:t>
            </a:r>
            <a:r>
              <a:rPr lang="de-DE" b="1" dirty="0" err="1" smtClean="0"/>
              <a:t>negativa</a:t>
            </a:r>
            <a:endParaRPr lang="de-DE" b="1" dirty="0"/>
          </a:p>
        </p:txBody>
      </p:sp>
      <p:sp>
        <p:nvSpPr>
          <p:cNvPr id="7" name="Textfeld 6"/>
          <p:cNvSpPr txBox="1"/>
          <p:nvPr/>
        </p:nvSpPr>
        <p:spPr>
          <a:xfrm>
            <a:off x="1989359" y="3858198"/>
            <a:ext cx="2225289" cy="369332"/>
          </a:xfrm>
          <a:prstGeom prst="rect">
            <a:avLst/>
          </a:prstGeom>
          <a:noFill/>
        </p:spPr>
        <p:txBody>
          <a:bodyPr wrap="none" rtlCol="0">
            <a:spAutoFit/>
          </a:bodyPr>
          <a:lstStyle/>
          <a:p>
            <a:r>
              <a:rPr lang="de-DE" b="1" dirty="0" smtClean="0"/>
              <a:t>Via </a:t>
            </a:r>
            <a:r>
              <a:rPr lang="de-DE" b="1" dirty="0" err="1" smtClean="0"/>
              <a:t>transformativa</a:t>
            </a:r>
            <a:endParaRPr lang="de-DE" b="1" dirty="0"/>
          </a:p>
        </p:txBody>
      </p:sp>
      <p:sp>
        <p:nvSpPr>
          <p:cNvPr id="8" name="Textfeld 7"/>
          <p:cNvSpPr txBox="1"/>
          <p:nvPr/>
        </p:nvSpPr>
        <p:spPr>
          <a:xfrm>
            <a:off x="5558626" y="6381894"/>
            <a:ext cx="1739589" cy="369332"/>
          </a:xfrm>
          <a:prstGeom prst="rect">
            <a:avLst/>
          </a:prstGeom>
          <a:noFill/>
        </p:spPr>
        <p:txBody>
          <a:bodyPr wrap="square" rtlCol="0">
            <a:spAutoFit/>
          </a:bodyPr>
          <a:lstStyle/>
          <a:p>
            <a:r>
              <a:rPr lang="de-DE" b="1" dirty="0" smtClean="0"/>
              <a:t>Via </a:t>
            </a:r>
            <a:r>
              <a:rPr lang="de-DE" b="1" dirty="0" err="1" smtClean="0"/>
              <a:t>creativa</a:t>
            </a:r>
            <a:endParaRPr lang="de-DE" b="1" dirty="0"/>
          </a:p>
        </p:txBody>
      </p:sp>
      <p:sp>
        <p:nvSpPr>
          <p:cNvPr id="13" name="AutoShape 4" descr="Einführung ins Lebensrad - ein Webinar von barfuß+wild"/>
          <p:cNvSpPr>
            <a:spLocks noChangeAspect="1" noChangeArrowheads="1"/>
          </p:cNvSpPr>
          <p:nvPr/>
        </p:nvSpPr>
        <p:spPr bwMode="auto">
          <a:xfrm>
            <a:off x="4058502" y="38433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6" descr="Einführung ins Lebensrad - ein Webinar von barfuß+wild"/>
          <p:cNvSpPr>
            <a:spLocks noChangeAspect="1" noChangeArrowheads="1"/>
          </p:cNvSpPr>
          <p:nvPr/>
        </p:nvSpPr>
        <p:spPr bwMode="auto">
          <a:xfrm>
            <a:off x="4210902" y="39957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2" name="Picture 8" descr="Einführung ins Lebensrad - ein Webinar von barfuß+w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60" y="2319414"/>
            <a:ext cx="3519576" cy="365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6728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Sommer – Süden – </a:t>
            </a:r>
            <a:r>
              <a:rPr lang="de-DE" b="1" i="1" dirty="0" smtClean="0"/>
              <a:t>V</a:t>
            </a:r>
            <a:r>
              <a:rPr lang="de-DE" b="1" dirty="0" smtClean="0"/>
              <a:t>i</a:t>
            </a:r>
            <a:r>
              <a:rPr lang="de-DE" b="1" i="1" dirty="0" smtClean="0"/>
              <a:t>a Positiva </a:t>
            </a:r>
            <a:endParaRPr lang="de-DE" b="1" i="1" dirty="0"/>
          </a:p>
        </p:txBody>
      </p:sp>
      <p:pic>
        <p:nvPicPr>
          <p:cNvPr id="7" name="Inhaltsplatzhalt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926" y="1286933"/>
            <a:ext cx="8249700" cy="5435600"/>
          </a:xfrm>
        </p:spPr>
      </p:pic>
    </p:spTree>
    <p:extLst>
      <p:ext uri="{BB962C8B-B14F-4D97-AF65-F5344CB8AC3E}">
        <p14:creationId xmlns:p14="http://schemas.microsoft.com/office/powerpoint/2010/main" val="3207735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Via </a:t>
            </a:r>
            <a:r>
              <a:rPr lang="de-DE" dirty="0" err="1" smtClean="0"/>
              <a:t>positiva</a:t>
            </a:r>
            <a:r>
              <a:rPr lang="de-DE" dirty="0" smtClean="0"/>
              <a:t> - URSEGEN</a:t>
            </a:r>
            <a:endParaRPr lang="de-DE" dirty="0"/>
          </a:p>
        </p:txBody>
      </p:sp>
      <p:sp>
        <p:nvSpPr>
          <p:cNvPr id="3" name="Inhaltsplatzhalter 2"/>
          <p:cNvSpPr>
            <a:spLocks noGrp="1"/>
          </p:cNvSpPr>
          <p:nvPr>
            <p:ph idx="1"/>
          </p:nvPr>
        </p:nvSpPr>
        <p:spPr/>
        <p:txBody>
          <a:bodyPr>
            <a:normAutofit/>
          </a:bodyPr>
          <a:lstStyle/>
          <a:p>
            <a:r>
              <a:rPr lang="de-DE" sz="2800" dirty="0" err="1" smtClean="0"/>
              <a:t>Ursegen</a:t>
            </a:r>
            <a:endParaRPr lang="de-DE" sz="2800" dirty="0" smtClean="0"/>
          </a:p>
          <a:p>
            <a:r>
              <a:rPr lang="de-DE" sz="2800" dirty="0" smtClean="0"/>
              <a:t>Grünkraft</a:t>
            </a:r>
          </a:p>
          <a:p>
            <a:r>
              <a:rPr lang="de-DE" sz="2800" dirty="0" smtClean="0"/>
              <a:t>Fruchtbarkeit</a:t>
            </a:r>
          </a:p>
          <a:p>
            <a:r>
              <a:rPr lang="de-DE" sz="2800" dirty="0" smtClean="0"/>
              <a:t>Staunen</a:t>
            </a:r>
          </a:p>
          <a:p>
            <a:r>
              <a:rPr lang="de-DE" sz="2800" dirty="0" smtClean="0"/>
              <a:t>Dankbarkeit</a:t>
            </a:r>
          </a:p>
          <a:p>
            <a:r>
              <a:rPr lang="de-DE" sz="2800" dirty="0" smtClean="0"/>
              <a:t>Vertrauen </a:t>
            </a:r>
            <a:endParaRPr lang="de-DE" sz="2800" dirty="0"/>
          </a:p>
        </p:txBody>
      </p:sp>
    </p:spTree>
    <p:extLst>
      <p:ext uri="{BB962C8B-B14F-4D97-AF65-F5344CB8AC3E}">
        <p14:creationId xmlns:p14="http://schemas.microsoft.com/office/powerpoint/2010/main" val="3546341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Herbst – Westen – </a:t>
            </a:r>
            <a:r>
              <a:rPr lang="de-DE" b="1" i="1" dirty="0" smtClean="0"/>
              <a:t>Via Negativa </a:t>
            </a:r>
            <a:endParaRPr lang="de-DE" b="1" i="1" dirty="0"/>
          </a:p>
        </p:txBody>
      </p:sp>
      <p:pic>
        <p:nvPicPr>
          <p:cNvPr id="2050" name="Picture 2" descr="Natur, Wald, Bäume, Licht, Sonne, Nebe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66534" y="1905000"/>
            <a:ext cx="7095066" cy="4940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2909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Via </a:t>
            </a:r>
            <a:r>
              <a:rPr lang="de-DE" dirty="0" err="1" smtClean="0"/>
              <a:t>negativa</a:t>
            </a:r>
            <a:r>
              <a:rPr lang="de-DE" dirty="0" smtClean="0"/>
              <a:t> - EXIL</a:t>
            </a:r>
            <a:endParaRPr lang="de-DE" dirty="0"/>
          </a:p>
        </p:txBody>
      </p:sp>
      <p:sp>
        <p:nvSpPr>
          <p:cNvPr id="3" name="Inhaltsplatzhalter 2"/>
          <p:cNvSpPr>
            <a:spLocks noGrp="1"/>
          </p:cNvSpPr>
          <p:nvPr>
            <p:ph idx="1"/>
          </p:nvPr>
        </p:nvSpPr>
        <p:spPr/>
        <p:txBody>
          <a:bodyPr>
            <a:noAutofit/>
          </a:bodyPr>
          <a:lstStyle/>
          <a:p>
            <a:r>
              <a:rPr lang="de-DE" sz="2800" dirty="0" smtClean="0"/>
              <a:t>Empfänglichkeit</a:t>
            </a:r>
          </a:p>
          <a:p>
            <a:r>
              <a:rPr lang="de-DE" sz="2800" dirty="0" smtClean="0"/>
              <a:t>Stille</a:t>
            </a:r>
          </a:p>
          <a:p>
            <a:r>
              <a:rPr lang="de-DE" sz="2800" dirty="0" smtClean="0"/>
              <a:t>Einsamkeit</a:t>
            </a:r>
          </a:p>
          <a:p>
            <a:r>
              <a:rPr lang="de-DE" sz="2800" dirty="0" smtClean="0"/>
              <a:t>Passivität</a:t>
            </a:r>
          </a:p>
          <a:p>
            <a:r>
              <a:rPr lang="de-DE" sz="2800" dirty="0" smtClean="0"/>
              <a:t>Schatten</a:t>
            </a:r>
          </a:p>
          <a:p>
            <a:r>
              <a:rPr lang="de-DE" sz="2800" dirty="0" smtClean="0"/>
              <a:t>Krise</a:t>
            </a:r>
          </a:p>
          <a:p>
            <a:r>
              <a:rPr lang="de-DE" sz="2800" dirty="0" smtClean="0"/>
              <a:t>Unterscheidung der Geister </a:t>
            </a:r>
            <a:endParaRPr lang="de-DE" sz="2800" dirty="0"/>
          </a:p>
        </p:txBody>
      </p:sp>
    </p:spTree>
    <p:extLst>
      <p:ext uri="{BB962C8B-B14F-4D97-AF65-F5344CB8AC3E}">
        <p14:creationId xmlns:p14="http://schemas.microsoft.com/office/powerpoint/2010/main" val="38602253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smtClean="0"/>
              <a:t>Winter – Norden – </a:t>
            </a:r>
            <a:r>
              <a:rPr lang="de-DE" b="1" i="1" dirty="0" smtClean="0"/>
              <a:t>Via </a:t>
            </a:r>
            <a:r>
              <a:rPr lang="de-DE" b="1" i="1" dirty="0" err="1" smtClean="0"/>
              <a:t>Creativa</a:t>
            </a:r>
            <a:r>
              <a:rPr lang="de-DE" b="1" i="1" dirty="0" smtClean="0"/>
              <a:t> </a:t>
            </a:r>
            <a:endParaRPr lang="de-DE" b="1" i="1"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3213" y="1905000"/>
            <a:ext cx="6712168" cy="4474779"/>
          </a:xfrm>
        </p:spPr>
      </p:pic>
    </p:spTree>
    <p:extLst>
      <p:ext uri="{BB962C8B-B14F-4D97-AF65-F5344CB8AC3E}">
        <p14:creationId xmlns:p14="http://schemas.microsoft.com/office/powerpoint/2010/main" val="2514401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Via </a:t>
            </a:r>
            <a:r>
              <a:rPr lang="de-DE" dirty="0" err="1" smtClean="0"/>
              <a:t>creativa</a:t>
            </a:r>
            <a:r>
              <a:rPr lang="de-DE" dirty="0" smtClean="0"/>
              <a:t> - GESTALTUNG</a:t>
            </a:r>
            <a:endParaRPr lang="de-DE" dirty="0"/>
          </a:p>
        </p:txBody>
      </p:sp>
      <p:sp>
        <p:nvSpPr>
          <p:cNvPr id="3" name="Inhaltsplatzhalter 2"/>
          <p:cNvSpPr>
            <a:spLocks noGrp="1"/>
          </p:cNvSpPr>
          <p:nvPr>
            <p:ph idx="1"/>
          </p:nvPr>
        </p:nvSpPr>
        <p:spPr/>
        <p:txBody>
          <a:bodyPr>
            <a:normAutofit/>
          </a:bodyPr>
          <a:lstStyle/>
          <a:p>
            <a:r>
              <a:rPr lang="de-DE" sz="2800" dirty="0" smtClean="0"/>
              <a:t>Kunst</a:t>
            </a:r>
          </a:p>
          <a:p>
            <a:r>
              <a:rPr lang="de-DE" sz="2800" dirty="0" smtClean="0"/>
              <a:t>Schönheit</a:t>
            </a:r>
          </a:p>
          <a:p>
            <a:r>
              <a:rPr lang="de-DE" sz="2800" dirty="0" smtClean="0"/>
              <a:t>Kontemplation </a:t>
            </a:r>
          </a:p>
          <a:p>
            <a:r>
              <a:rPr lang="de-DE" sz="2800" dirty="0" smtClean="0"/>
              <a:t>Spiel</a:t>
            </a:r>
          </a:p>
          <a:p>
            <a:r>
              <a:rPr lang="de-DE" sz="2800" dirty="0" smtClean="0"/>
              <a:t>Lebendigkeit</a:t>
            </a:r>
            <a:endParaRPr lang="de-DE" sz="2800" dirty="0"/>
          </a:p>
        </p:txBody>
      </p:sp>
    </p:spTree>
    <p:extLst>
      <p:ext uri="{BB962C8B-B14F-4D97-AF65-F5344CB8AC3E}">
        <p14:creationId xmlns:p14="http://schemas.microsoft.com/office/powerpoint/2010/main" val="1150912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812240" y="1524000"/>
            <a:ext cx="6968055" cy="4924926"/>
          </a:xfrm>
        </p:spPr>
        <p:txBody>
          <a:bodyPr>
            <a:normAutofit/>
          </a:bodyPr>
          <a:lstStyle/>
          <a:p>
            <a:pPr marL="0" lvl="0" indent="0" defTabSz="914400" eaLnBrk="0" fontAlgn="base" hangingPunct="0">
              <a:lnSpc>
                <a:spcPct val="150000"/>
              </a:lnSpc>
              <a:spcBef>
                <a:spcPct val="0"/>
              </a:spcBef>
              <a:spcAft>
                <a:spcPct val="0"/>
              </a:spcAft>
              <a:buClrTx/>
              <a:buNone/>
            </a:pPr>
            <a:r>
              <a:rPr lang="de-DE" altLang="de-DE" sz="2000" b="1" dirty="0">
                <a:solidFill>
                  <a:schemeClr val="accent2">
                    <a:lumMod val="50000"/>
                  </a:schemeClr>
                </a:solidFill>
                <a:latin typeface="Arial" panose="020B0604020202020204" pitchFamily="34" charset="0"/>
                <a:ea typeface="Times New Roman" panose="02020603050405020304" pitchFamily="18" charset="0"/>
              </a:rPr>
              <a:t>"Beweine nicht die Rhythmen, die scheinbar verloren gehen: Rhythmen der Winde, der Gewässer, des Rauschens der Bäume, des Gesangs der Vögel, der Bewegung der Sterne, der Schritte der Menschen.</a:t>
            </a:r>
          </a:p>
          <a:p>
            <a:pPr marL="0" lvl="0" indent="0" defTabSz="914400" eaLnBrk="0" fontAlgn="base" hangingPunct="0">
              <a:lnSpc>
                <a:spcPct val="150000"/>
              </a:lnSpc>
              <a:spcBef>
                <a:spcPct val="0"/>
              </a:spcBef>
              <a:spcAft>
                <a:spcPct val="0"/>
              </a:spcAft>
              <a:buClrTx/>
              <a:buNone/>
            </a:pPr>
            <a:r>
              <a:rPr lang="de-DE" altLang="de-DE" sz="2000" b="1" dirty="0">
                <a:solidFill>
                  <a:schemeClr val="accent2">
                    <a:lumMod val="50000"/>
                  </a:schemeClr>
                </a:solidFill>
                <a:latin typeface="Arial" panose="020B0604020202020204" pitchFamily="34" charset="0"/>
                <a:ea typeface="Times New Roman" panose="02020603050405020304" pitchFamily="18" charset="0"/>
              </a:rPr>
              <a:t>Es gibt immer einen Musikanten, oder einen Dichter, oder einen Tänzer, oder einen Narren, oder einen Heiligen, der vom Göttlichen den Auftrag hat, die flüchtigen Rhythmen, die verloren gehen könnten, einzufangen." (Ernesto Cardenal</a:t>
            </a:r>
            <a:endParaRPr lang="de-DE" sz="2000" b="1" dirty="0">
              <a:solidFill>
                <a:schemeClr val="accent2">
                  <a:lumMod val="50000"/>
                </a:schemeClr>
              </a:solidFill>
            </a:endParaRPr>
          </a:p>
        </p:txBody>
      </p:sp>
      <p:sp>
        <p:nvSpPr>
          <p:cNvPr id="4" name="Rectangle 2"/>
          <p:cNvSpPr>
            <a:spLocks noChangeArrowheads="1"/>
          </p:cNvSpPr>
          <p:nvPr/>
        </p:nvSpPr>
        <p:spPr bwMode="auto">
          <a:xfrm>
            <a:off x="0" y="-1"/>
            <a:ext cx="31569620" cy="71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de-DE"/>
          </a:p>
        </p:txBody>
      </p:sp>
      <p:pic>
        <p:nvPicPr>
          <p:cNvPr id="2049" name="Grafik 1" descr="Franziskus, Spielmann Gottes, © Ernst 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81" y="949454"/>
            <a:ext cx="3519060" cy="5908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333864"/>
            <a:ext cx="31569620" cy="29238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300" b="0" i="0" u="none" strike="noStrike" cap="none" normalizeH="0" baseline="0" dirty="0" smtClean="0">
                <a:ln>
                  <a:noFill/>
                </a:ln>
                <a:solidFill>
                  <a:srgbClr val="0099CC"/>
                </a:solidFill>
                <a:effectLst/>
                <a:latin typeface="Arial" panose="020B0604020202020204" pitchFamily="34" charset="0"/>
                <a:ea typeface="Times New Roman" panose="02020603050405020304" pitchFamily="18" charset="0"/>
              </a:rPr>
              <a:t>)</a:t>
            </a:r>
            <a:endParaRPr kumimoji="0" lang="de-DE" altLang="de-DE"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73257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Frühling – Osten – </a:t>
            </a:r>
            <a:r>
              <a:rPr lang="de-DE" b="1" i="1" dirty="0" smtClean="0"/>
              <a:t>Via </a:t>
            </a:r>
            <a:r>
              <a:rPr lang="de-DE" b="1" i="1" dirty="0" err="1" smtClean="0"/>
              <a:t>Transformativa</a:t>
            </a:r>
            <a:endParaRPr lang="de-DE" b="1" i="1" dirty="0"/>
          </a:p>
        </p:txBody>
      </p:sp>
      <p:pic>
        <p:nvPicPr>
          <p:cNvPr id="1026" name="Picture 2" descr="Sonnenaufgang, Steg, See, Seebrück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0716" y="1609973"/>
            <a:ext cx="7330991" cy="488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7916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Via </a:t>
            </a:r>
            <a:r>
              <a:rPr lang="de-DE" dirty="0" err="1" smtClean="0"/>
              <a:t>transformativa</a:t>
            </a:r>
            <a:r>
              <a:rPr lang="de-DE" dirty="0" smtClean="0"/>
              <a:t> – </a:t>
            </a:r>
            <a:r>
              <a:rPr lang="de-DE" i="1" dirty="0" err="1" smtClean="0"/>
              <a:t>black</a:t>
            </a:r>
            <a:r>
              <a:rPr lang="de-DE" i="1" dirty="0" smtClean="0"/>
              <a:t> box</a:t>
            </a:r>
            <a:endParaRPr lang="de-DE" i="1" dirty="0"/>
          </a:p>
        </p:txBody>
      </p:sp>
      <p:sp>
        <p:nvSpPr>
          <p:cNvPr id="3" name="Inhaltsplatzhalter 2"/>
          <p:cNvSpPr>
            <a:spLocks noGrp="1"/>
          </p:cNvSpPr>
          <p:nvPr>
            <p:ph idx="1"/>
          </p:nvPr>
        </p:nvSpPr>
        <p:spPr/>
        <p:txBody>
          <a:bodyPr>
            <a:normAutofit/>
          </a:bodyPr>
          <a:lstStyle/>
          <a:p>
            <a:r>
              <a:rPr lang="de-DE" sz="2800" dirty="0" smtClean="0"/>
              <a:t>Kräfte des Universums</a:t>
            </a:r>
          </a:p>
          <a:p>
            <a:r>
              <a:rPr lang="de-DE" sz="2800" dirty="0" smtClean="0"/>
              <a:t>Neuer Himmel, neue Erde</a:t>
            </a:r>
          </a:p>
          <a:p>
            <a:r>
              <a:rPr lang="de-DE" sz="2800" dirty="0" smtClean="0"/>
              <a:t>Der kosmische Christus</a:t>
            </a:r>
          </a:p>
          <a:p>
            <a:r>
              <a:rPr lang="de-DE" sz="2800" dirty="0" smtClean="0"/>
              <a:t>Loslassen alter Muster und Strategien</a:t>
            </a:r>
          </a:p>
          <a:p>
            <a:r>
              <a:rPr lang="de-DE" sz="2800" dirty="0" smtClean="0"/>
              <a:t>Vertrauen ins Ungewisse</a:t>
            </a:r>
          </a:p>
          <a:p>
            <a:r>
              <a:rPr lang="de-DE" sz="2800" dirty="0" smtClean="0"/>
              <a:t>Dem  Nicht-Wissen vertrauen</a:t>
            </a:r>
            <a:endParaRPr lang="de-DE" sz="2800" dirty="0"/>
          </a:p>
        </p:txBody>
      </p:sp>
    </p:spTree>
    <p:extLst>
      <p:ext uri="{BB962C8B-B14F-4D97-AF65-F5344CB8AC3E}">
        <p14:creationId xmlns:p14="http://schemas.microsoft.com/office/powerpoint/2010/main" val="470462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Der große Segen – die vier mystischen Pfade – nach Matthew Fox </a:t>
            </a:r>
            <a:endParaRPr lang="de-DE" dirty="0"/>
          </a:p>
        </p:txBody>
      </p:sp>
      <p:sp>
        <p:nvSpPr>
          <p:cNvPr id="3" name="Inhaltsplatzhalter 2"/>
          <p:cNvSpPr>
            <a:spLocks noGrp="1"/>
          </p:cNvSpPr>
          <p:nvPr>
            <p:ph idx="1"/>
          </p:nvPr>
        </p:nvSpPr>
        <p:spPr/>
        <p:txBody>
          <a:bodyPr/>
          <a:lstStyle/>
          <a:p>
            <a:r>
              <a:rPr lang="de-DE" sz="2400" dirty="0" smtClean="0">
                <a:solidFill>
                  <a:schemeClr val="tx1">
                    <a:lumMod val="95000"/>
                    <a:lumOff val="5000"/>
                  </a:schemeClr>
                </a:solidFill>
              </a:rPr>
              <a:t>21. Dezember 1940, Madison, Wisconsin</a:t>
            </a:r>
          </a:p>
          <a:p>
            <a:r>
              <a:rPr lang="de-DE" sz="2400" dirty="0" smtClean="0">
                <a:solidFill>
                  <a:schemeClr val="tx1">
                    <a:lumMod val="95000"/>
                    <a:lumOff val="5000"/>
                  </a:schemeClr>
                </a:solidFill>
              </a:rPr>
              <a:t>Priester, Theologe, Vertreter der „Schöpfungsspiritualität“, eine Bewegung, die sich auf </a:t>
            </a:r>
            <a:r>
              <a:rPr lang="de-DE" sz="2400" dirty="0" err="1" smtClean="0">
                <a:solidFill>
                  <a:schemeClr val="tx1">
                    <a:lumMod val="95000"/>
                    <a:lumOff val="5000"/>
                  </a:schemeClr>
                </a:solidFill>
              </a:rPr>
              <a:t>mittealterliche</a:t>
            </a:r>
            <a:r>
              <a:rPr lang="de-DE" sz="2400" dirty="0" smtClean="0">
                <a:solidFill>
                  <a:schemeClr val="tx1">
                    <a:lumMod val="95000"/>
                    <a:lumOff val="5000"/>
                  </a:schemeClr>
                </a:solidFill>
              </a:rPr>
              <a:t> </a:t>
            </a:r>
            <a:r>
              <a:rPr lang="de-DE" sz="2400" dirty="0" err="1" smtClean="0">
                <a:solidFill>
                  <a:schemeClr val="tx1">
                    <a:lumMod val="95000"/>
                    <a:lumOff val="5000"/>
                  </a:schemeClr>
                </a:solidFill>
              </a:rPr>
              <a:t>Mystiker:innen</a:t>
            </a:r>
            <a:r>
              <a:rPr lang="de-DE" sz="2400" dirty="0" smtClean="0">
                <a:solidFill>
                  <a:schemeClr val="tx1">
                    <a:lumMod val="95000"/>
                    <a:lumOff val="5000"/>
                  </a:schemeClr>
                </a:solidFill>
              </a:rPr>
              <a:t> und Theologen wie die Hl. Hildegard von Bingen, Meister Eckhart, Nikolaus von Kues, Thomas von Aquin bezieht. </a:t>
            </a:r>
          </a:p>
          <a:p>
            <a:endParaRPr lang="de-DE" sz="2400" dirty="0" smtClean="0">
              <a:solidFill>
                <a:schemeClr val="tx1">
                  <a:lumMod val="95000"/>
                  <a:lumOff val="5000"/>
                </a:schemeClr>
              </a:solidFill>
            </a:endParaRPr>
          </a:p>
          <a:p>
            <a:r>
              <a:rPr lang="de-DE" sz="2400" dirty="0" smtClean="0">
                <a:solidFill>
                  <a:schemeClr val="tx1">
                    <a:lumMod val="95000"/>
                    <a:lumOff val="5000"/>
                  </a:schemeClr>
                </a:solidFill>
              </a:rPr>
              <a:t>1983 – 95 Thesen an der Stadtkirche zu Wittenberg</a:t>
            </a:r>
            <a:endParaRPr lang="de-DE" sz="2400" dirty="0">
              <a:solidFill>
                <a:schemeClr val="tx1">
                  <a:lumMod val="95000"/>
                  <a:lumOff val="5000"/>
                </a:schemeClr>
              </a:solidFill>
            </a:endParaRPr>
          </a:p>
          <a:p>
            <a:endParaRPr lang="de-DE" dirty="0"/>
          </a:p>
        </p:txBody>
      </p:sp>
    </p:spTree>
    <p:extLst>
      <p:ext uri="{BB962C8B-B14F-4D97-AF65-F5344CB8AC3E}">
        <p14:creationId xmlns:p14="http://schemas.microsoft.com/office/powerpoint/2010/main" val="531936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4" y="624110"/>
            <a:ext cx="8911687" cy="5177600"/>
          </a:xfrm>
        </p:spPr>
        <p:txBody>
          <a:bodyPr/>
          <a:lstStyle/>
          <a:p>
            <a:r>
              <a:rPr lang="de-DE" dirty="0" smtClean="0"/>
              <a:t>Welcher der vier Weg ist mir vertraut, welcher eher fremd?</a:t>
            </a:r>
            <a:br>
              <a:rPr lang="de-DE" dirty="0" smtClean="0"/>
            </a:br>
            <a:r>
              <a:rPr lang="de-DE" dirty="0" smtClean="0"/>
              <a:t/>
            </a:r>
            <a:br>
              <a:rPr lang="de-DE" dirty="0" smtClean="0"/>
            </a:br>
            <a:r>
              <a:rPr lang="de-DE" dirty="0" smtClean="0"/>
              <a:t>Um welchen der Weg mache ich vielleicht (bisher) lieber einen Bogen? </a:t>
            </a:r>
            <a:br>
              <a:rPr lang="de-DE" dirty="0" smtClean="0"/>
            </a:br>
            <a:r>
              <a:rPr lang="de-DE" dirty="0" smtClean="0"/>
              <a:t/>
            </a:r>
            <a:br>
              <a:rPr lang="de-DE" dirty="0" smtClean="0"/>
            </a:br>
            <a:r>
              <a:rPr lang="de-DE" dirty="0" smtClean="0"/>
              <a:t>Welcher Weg braucht aktuell meine / unsere besondere Aufmerksamkeit? </a:t>
            </a:r>
            <a:endParaRPr lang="de-DE" dirty="0"/>
          </a:p>
        </p:txBody>
      </p:sp>
    </p:spTree>
    <p:extLst>
      <p:ext uri="{BB962C8B-B14F-4D97-AF65-F5344CB8AC3E}">
        <p14:creationId xmlns:p14="http://schemas.microsoft.com/office/powerpoint/2010/main" val="1371650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Zeit zum Austausch in Kleingruppen </a:t>
            </a:r>
            <a:endParaRPr lang="de-DE" dirty="0"/>
          </a:p>
        </p:txBody>
      </p:sp>
    </p:spTree>
    <p:extLst>
      <p:ext uri="{BB962C8B-B14F-4D97-AF65-F5344CB8AC3E}">
        <p14:creationId xmlns:p14="http://schemas.microsoft.com/office/powerpoint/2010/main" val="1847169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Spirituelle Entwicklung </a:t>
            </a:r>
            <a:r>
              <a:rPr lang="de-DE" sz="1800" dirty="0" smtClean="0"/>
              <a:t>(nach </a:t>
            </a:r>
            <a:r>
              <a:rPr lang="de-DE" sz="1800" dirty="0" err="1" smtClean="0"/>
              <a:t>Gerschom</a:t>
            </a:r>
            <a:r>
              <a:rPr lang="de-DE" sz="1800" dirty="0" smtClean="0"/>
              <a:t> Scholem) </a:t>
            </a:r>
            <a:br>
              <a:rPr lang="de-DE" sz="1800" dirty="0" smtClean="0"/>
            </a:br>
            <a:endParaRPr lang="de-DE" sz="1800" dirty="0"/>
          </a:p>
        </p:txBody>
      </p:sp>
      <p:sp>
        <p:nvSpPr>
          <p:cNvPr id="3" name="Inhaltsplatzhalter 2"/>
          <p:cNvSpPr>
            <a:spLocks noGrp="1"/>
          </p:cNvSpPr>
          <p:nvPr>
            <p:ph idx="1"/>
          </p:nvPr>
        </p:nvSpPr>
        <p:spPr>
          <a:xfrm>
            <a:off x="2421046" y="2017987"/>
            <a:ext cx="8915400" cy="3777622"/>
          </a:xfrm>
        </p:spPr>
        <p:txBody>
          <a:bodyPr/>
          <a:lstStyle/>
          <a:p>
            <a:r>
              <a:rPr lang="de-DE" sz="2000" b="1" dirty="0" smtClean="0"/>
              <a:t>1. Kindheit	</a:t>
            </a:r>
            <a:r>
              <a:rPr lang="de-DE" sz="2000" dirty="0" smtClean="0"/>
              <a:t>	</a:t>
            </a:r>
            <a:r>
              <a:rPr lang="de-DE" sz="2000" b="1" dirty="0" smtClean="0"/>
              <a:t>2. Erwachsene	</a:t>
            </a:r>
            <a:r>
              <a:rPr lang="de-DE" sz="2000" dirty="0" smtClean="0"/>
              <a:t>			</a:t>
            </a:r>
            <a:r>
              <a:rPr lang="de-DE" sz="2000" b="1" dirty="0" smtClean="0"/>
              <a:t>3.</a:t>
            </a:r>
            <a:r>
              <a:rPr lang="de-DE" sz="2000" dirty="0" smtClean="0"/>
              <a:t> </a:t>
            </a:r>
            <a:r>
              <a:rPr lang="de-DE" sz="2000" b="1" dirty="0" smtClean="0"/>
              <a:t>Reife Erwachsene</a:t>
            </a:r>
          </a:p>
          <a:p>
            <a:endParaRPr lang="de-DE" sz="2000" dirty="0">
              <a:solidFill>
                <a:schemeClr val="bg2">
                  <a:lumMod val="25000"/>
                </a:schemeClr>
              </a:solidFill>
            </a:endParaRPr>
          </a:p>
          <a:p>
            <a:r>
              <a:rPr lang="de-DE" sz="2000" b="1" dirty="0" smtClean="0"/>
              <a:t>URSEGEN		Weg der					Weg der Mystik</a:t>
            </a:r>
          </a:p>
          <a:p>
            <a:r>
              <a:rPr lang="de-DE" sz="2000" b="1" dirty="0" smtClean="0"/>
              <a:t>Paradies		Religionen</a:t>
            </a:r>
          </a:p>
          <a:p>
            <a:endParaRPr lang="de-DE" sz="2000" dirty="0"/>
          </a:p>
          <a:p>
            <a:r>
              <a:rPr lang="de-DE" sz="2000" b="1" dirty="0" smtClean="0">
                <a:solidFill>
                  <a:srgbClr val="FF0000"/>
                </a:solidFill>
              </a:rPr>
              <a:t>Erste Lebenshälfte</a:t>
            </a:r>
            <a:r>
              <a:rPr lang="de-DE" sz="2000" b="1" dirty="0" smtClean="0"/>
              <a:t>	</a:t>
            </a:r>
            <a:r>
              <a:rPr lang="de-DE" sz="2000" dirty="0" smtClean="0"/>
              <a:t>						</a:t>
            </a:r>
            <a:r>
              <a:rPr lang="de-DE" sz="2000" b="1" dirty="0" smtClean="0">
                <a:solidFill>
                  <a:srgbClr val="FF0000"/>
                </a:solidFill>
              </a:rPr>
              <a:t>2. Lebenshälfte </a:t>
            </a:r>
          </a:p>
          <a:p>
            <a:endParaRPr lang="de-DE" b="1" dirty="0">
              <a:solidFill>
                <a:srgbClr val="FF0000"/>
              </a:solidFill>
            </a:endParaRPr>
          </a:p>
          <a:p>
            <a:pPr marL="1828800" lvl="4" indent="0">
              <a:buNone/>
            </a:pPr>
            <a:r>
              <a:rPr lang="de-DE" sz="1400" b="1" dirty="0" smtClean="0">
                <a:solidFill>
                  <a:schemeClr val="bg2">
                    <a:lumMod val="25000"/>
                  </a:schemeClr>
                </a:solidFill>
              </a:rPr>
              <a:t>Schwelle/Übergang</a:t>
            </a:r>
            <a:r>
              <a:rPr lang="de-DE" sz="1400" b="1" dirty="0" smtClean="0">
                <a:solidFill>
                  <a:srgbClr val="FF0000"/>
                </a:solidFill>
              </a:rPr>
              <a:t>			</a:t>
            </a:r>
            <a:r>
              <a:rPr lang="de-DE" sz="1400" b="1" dirty="0" smtClean="0">
                <a:solidFill>
                  <a:schemeClr val="bg2">
                    <a:lumMod val="25000"/>
                  </a:schemeClr>
                </a:solidFill>
              </a:rPr>
              <a:t>Schwelle / Übergang </a:t>
            </a:r>
            <a:endParaRPr lang="de-DE" sz="1400" b="1" dirty="0">
              <a:solidFill>
                <a:schemeClr val="bg2">
                  <a:lumMod val="25000"/>
                </a:schemeClr>
              </a:solidFill>
            </a:endParaRPr>
          </a:p>
        </p:txBody>
      </p:sp>
      <p:graphicFrame>
        <p:nvGraphicFramePr>
          <p:cNvPr id="4" name="Tabelle 3"/>
          <p:cNvGraphicFramePr>
            <a:graphicFrameLocks noGrp="1"/>
          </p:cNvGraphicFramePr>
          <p:nvPr/>
        </p:nvGraphicFramePr>
        <p:xfrm>
          <a:off x="336331" y="126124"/>
          <a:ext cx="346841" cy="365760"/>
        </p:xfrm>
        <a:graphic>
          <a:graphicData uri="http://schemas.openxmlformats.org/drawingml/2006/table">
            <a:tbl>
              <a:tblPr/>
              <a:tblGrid>
                <a:gridCol w="346841">
                  <a:extLst>
                    <a:ext uri="{9D8B030D-6E8A-4147-A177-3AD203B41FA5}">
                      <a16:colId xmlns:a16="http://schemas.microsoft.com/office/drawing/2014/main" val="3865692039"/>
                    </a:ext>
                  </a:extLst>
                </a:gridCol>
              </a:tblGrid>
              <a:tr h="189186">
                <a:tc>
                  <a:txBody>
                    <a:bodyPr/>
                    <a:lstStyle/>
                    <a:p>
                      <a:endParaRPr lang="de-DE"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316427331"/>
                  </a:ext>
                </a:extLst>
              </a:tr>
            </a:tbl>
          </a:graphicData>
        </a:graphic>
      </p:graphicFrame>
      <p:cxnSp>
        <p:nvCxnSpPr>
          <p:cNvPr id="6" name="Gerader Verbinder 5"/>
          <p:cNvCxnSpPr/>
          <p:nvPr/>
        </p:nvCxnSpPr>
        <p:spPr>
          <a:xfrm>
            <a:off x="4445876" y="2154621"/>
            <a:ext cx="10510" cy="1818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Gerader Verbinder 7"/>
          <p:cNvCxnSpPr/>
          <p:nvPr/>
        </p:nvCxnSpPr>
        <p:spPr>
          <a:xfrm>
            <a:off x="7048768" y="2154621"/>
            <a:ext cx="0" cy="175217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5109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634966" y="792276"/>
            <a:ext cx="8911687" cy="1051178"/>
          </a:xfrm>
        </p:spPr>
        <p:txBody>
          <a:bodyPr/>
          <a:lstStyle/>
          <a:p>
            <a:pPr algn="ctr"/>
            <a:r>
              <a:rPr lang="de-DE" dirty="0" smtClean="0"/>
              <a:t>Die vier Pfade der Mystik </a:t>
            </a:r>
            <a:r>
              <a:rPr lang="de-DE" sz="1050" b="1" dirty="0" smtClean="0"/>
              <a:t>* nach Jan Frerichs, </a:t>
            </a:r>
            <a:r>
              <a:rPr lang="de-DE" sz="1050" b="1" i="1" dirty="0" err="1" smtClean="0"/>
              <a:t>barfuss</a:t>
            </a:r>
            <a:r>
              <a:rPr lang="de-DE" sz="1050" b="1" i="1" dirty="0" smtClean="0"/>
              <a:t>-und-wild</a:t>
            </a:r>
            <a:r>
              <a:rPr lang="de-DE" sz="1050" b="1" dirty="0" smtClean="0"/>
              <a:t>			</a:t>
            </a:r>
            <a:endParaRPr lang="de-DE" sz="1050" b="1" dirty="0"/>
          </a:p>
        </p:txBody>
      </p:sp>
      <p:sp>
        <p:nvSpPr>
          <p:cNvPr id="5" name="Ellipse 4"/>
          <p:cNvSpPr/>
          <p:nvPr/>
        </p:nvSpPr>
        <p:spPr>
          <a:xfrm>
            <a:off x="4214648" y="2154621"/>
            <a:ext cx="4427547" cy="41458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2">
            <p14:nvContentPartPr>
              <p14:cNvPr id="6" name="Freihand 5"/>
              <p14:cNvContentPartPr/>
              <p14:nvPr/>
            </p14:nvContentPartPr>
            <p14:xfrm>
              <a:off x="7924899" y="2049575"/>
              <a:ext cx="360" cy="360"/>
            </p14:xfrm>
          </p:contentPart>
        </mc:Choice>
        <mc:Fallback xmlns="">
          <p:pic>
            <p:nvPicPr>
              <p:cNvPr id="6" name="Freihand 5"/>
              <p:cNvPicPr/>
              <p:nvPr/>
            </p:nvPicPr>
            <p:blipFill>
              <a:blip r:embed="rId3"/>
              <a:stretch>
                <a:fillRect/>
              </a:stretch>
            </p:blipFill>
            <p:spPr>
              <a:xfrm>
                <a:off x="7913019" y="2037695"/>
                <a:ext cx="24120" cy="24120"/>
              </a:xfrm>
              <a:prstGeom prst="rect">
                <a:avLst/>
              </a:prstGeom>
            </p:spPr>
          </p:pic>
        </mc:Fallback>
      </mc:AlternateContent>
      <p:sp>
        <p:nvSpPr>
          <p:cNvPr id="2" name="Textfeld 1"/>
          <p:cNvSpPr txBox="1"/>
          <p:nvPr/>
        </p:nvSpPr>
        <p:spPr>
          <a:xfrm>
            <a:off x="5612203" y="1785289"/>
            <a:ext cx="1839951" cy="369332"/>
          </a:xfrm>
          <a:prstGeom prst="rect">
            <a:avLst/>
          </a:prstGeom>
          <a:noFill/>
        </p:spPr>
        <p:txBody>
          <a:bodyPr wrap="square" rtlCol="0">
            <a:spAutoFit/>
          </a:bodyPr>
          <a:lstStyle/>
          <a:p>
            <a:r>
              <a:rPr lang="de-DE" b="1" dirty="0" smtClean="0"/>
              <a:t>Via </a:t>
            </a:r>
            <a:r>
              <a:rPr lang="de-DE" b="1" dirty="0" err="1" smtClean="0"/>
              <a:t>positiva</a:t>
            </a:r>
            <a:endParaRPr lang="de-DE" b="1" dirty="0"/>
          </a:p>
        </p:txBody>
      </p:sp>
      <p:sp>
        <p:nvSpPr>
          <p:cNvPr id="3" name="Textfeld 2"/>
          <p:cNvSpPr txBox="1"/>
          <p:nvPr/>
        </p:nvSpPr>
        <p:spPr>
          <a:xfrm>
            <a:off x="9032488" y="3720077"/>
            <a:ext cx="1884556" cy="369332"/>
          </a:xfrm>
          <a:prstGeom prst="rect">
            <a:avLst/>
          </a:prstGeom>
          <a:noFill/>
        </p:spPr>
        <p:txBody>
          <a:bodyPr wrap="square" rtlCol="0">
            <a:spAutoFit/>
          </a:bodyPr>
          <a:lstStyle/>
          <a:p>
            <a:r>
              <a:rPr lang="de-DE" b="1" i="1" dirty="0" smtClean="0"/>
              <a:t>V</a:t>
            </a:r>
            <a:r>
              <a:rPr lang="de-DE" b="1" dirty="0" smtClean="0"/>
              <a:t>ia </a:t>
            </a:r>
            <a:r>
              <a:rPr lang="de-DE" b="1" dirty="0" err="1" smtClean="0"/>
              <a:t>negativa</a:t>
            </a:r>
            <a:endParaRPr lang="de-DE" b="1" dirty="0"/>
          </a:p>
        </p:txBody>
      </p:sp>
      <p:sp>
        <p:nvSpPr>
          <p:cNvPr id="7" name="Textfeld 6"/>
          <p:cNvSpPr txBox="1"/>
          <p:nvPr/>
        </p:nvSpPr>
        <p:spPr>
          <a:xfrm>
            <a:off x="1989359" y="3858198"/>
            <a:ext cx="2225289" cy="369332"/>
          </a:xfrm>
          <a:prstGeom prst="rect">
            <a:avLst/>
          </a:prstGeom>
          <a:noFill/>
        </p:spPr>
        <p:txBody>
          <a:bodyPr wrap="none" rtlCol="0">
            <a:spAutoFit/>
          </a:bodyPr>
          <a:lstStyle/>
          <a:p>
            <a:r>
              <a:rPr lang="de-DE" b="1" dirty="0" smtClean="0"/>
              <a:t>Via </a:t>
            </a:r>
            <a:r>
              <a:rPr lang="de-DE" b="1" dirty="0" err="1" smtClean="0"/>
              <a:t>transformativa</a:t>
            </a:r>
            <a:endParaRPr lang="de-DE" b="1" dirty="0"/>
          </a:p>
        </p:txBody>
      </p:sp>
      <p:sp>
        <p:nvSpPr>
          <p:cNvPr id="8" name="Textfeld 7"/>
          <p:cNvSpPr txBox="1"/>
          <p:nvPr/>
        </p:nvSpPr>
        <p:spPr>
          <a:xfrm>
            <a:off x="5558626" y="6381894"/>
            <a:ext cx="1739589" cy="369332"/>
          </a:xfrm>
          <a:prstGeom prst="rect">
            <a:avLst/>
          </a:prstGeom>
          <a:noFill/>
        </p:spPr>
        <p:txBody>
          <a:bodyPr wrap="square" rtlCol="0">
            <a:spAutoFit/>
          </a:bodyPr>
          <a:lstStyle/>
          <a:p>
            <a:r>
              <a:rPr lang="de-DE" b="1" dirty="0" smtClean="0"/>
              <a:t>Via </a:t>
            </a:r>
            <a:r>
              <a:rPr lang="de-DE" b="1" dirty="0" err="1" smtClean="0"/>
              <a:t>creativa</a:t>
            </a:r>
            <a:endParaRPr lang="de-DE" b="1" dirty="0"/>
          </a:p>
        </p:txBody>
      </p:sp>
      <p:sp>
        <p:nvSpPr>
          <p:cNvPr id="13" name="AutoShape 4" descr="Einführung ins Lebensrad - ein Webinar von barfuß+wild"/>
          <p:cNvSpPr>
            <a:spLocks noChangeAspect="1" noChangeArrowheads="1"/>
          </p:cNvSpPr>
          <p:nvPr/>
        </p:nvSpPr>
        <p:spPr bwMode="auto">
          <a:xfrm>
            <a:off x="4058502" y="38433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6" descr="Einführung ins Lebensrad - ein Webinar von barfuß+wild"/>
          <p:cNvSpPr>
            <a:spLocks noChangeAspect="1" noChangeArrowheads="1"/>
          </p:cNvSpPr>
          <p:nvPr/>
        </p:nvSpPr>
        <p:spPr bwMode="auto">
          <a:xfrm>
            <a:off x="4210902" y="3995746"/>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032" name="Picture 8" descr="Einführung ins Lebensrad - ein Webinar von barfuß+w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960" y="2319414"/>
            <a:ext cx="3519576" cy="3653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187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Das Wagenrad</a:t>
            </a:r>
            <a:endParaRPr lang="de-DE" dirty="0"/>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284" y="1072055"/>
            <a:ext cx="7547928" cy="6858000"/>
          </a:xfrm>
          <a:prstGeom prst="rect">
            <a:avLst/>
          </a:prstGeom>
        </p:spPr>
      </p:pic>
    </p:spTree>
    <p:extLst>
      <p:ext uri="{BB962C8B-B14F-4D97-AF65-F5344CB8AC3E}">
        <p14:creationId xmlns:p14="http://schemas.microsoft.com/office/powerpoint/2010/main" val="3147110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3048000" y="464791"/>
            <a:ext cx="6096000" cy="6147260"/>
          </a:xfrm>
          <a:prstGeom prst="rect">
            <a:avLst/>
          </a:prstGeom>
        </p:spPr>
        <p:txBody>
          <a:bodyPr>
            <a:spAutoFit/>
          </a:bodyPr>
          <a:lstStyle/>
          <a:p>
            <a:pPr>
              <a:lnSpc>
                <a:spcPct val="107000"/>
              </a:lnSpc>
              <a:spcAft>
                <a:spcPts val="800"/>
              </a:spcAft>
            </a:pPr>
            <a:r>
              <a:rPr lang="de-D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de-DE" dirty="0">
                <a:solidFill>
                  <a:srgbClr val="002060"/>
                </a:solidFill>
                <a:latin typeface="Calibri" panose="020F0502020204030204" pitchFamily="34" charset="0"/>
                <a:ea typeface="Calibri" panose="020F0502020204030204" pitchFamily="34" charset="0"/>
                <a:cs typeface="Times New Roman" panose="02020603050405020304" pitchFamily="18" charset="0"/>
              </a:rPr>
              <a:t>Das Wagenrad zeigt, dass die Nabe das Zentrum aller Kraft und Bewegung ist, selbst wenn das Rad sich manchmal nicht mehr fortzubewegen scheint. In Gott sind alle Aktionen und alles Ruhen eins. So auch das Beten. Solch ein Wagenrad regt mich an, die Bedeutung des Lebens von der Mitte her zu verstehen. Fahre ich mit der Hand um den Radkranz herum, erreiche ich eine Speiche nach der anderen, doch bleibe ich an der Nabe, bin ich mit allen Speichen auf einmal verbunden. Beten heißt, sich zur Mitte alles Lebens und aller Liebe zu bewegen. Je näher ich an die Nabe des Lebens komme, desto enger wird meine Beziehung zu all dem, dessen Kraft und Stärke von hier ausgeht. Ich neige dazu, mich den vielen verschiedenen Speichen des Lebens eilig zuzuwenden und mich von ihnen in Beschlag nehmen zu lassen, so, dass ich zwar eifrig bin, aber nicht wirklich Leben spende, in alle Richtungen strebe, doch nicht zur Mitte. Richte ich meine Aufmerksamkeit auf den Mittelpunkt, auf das Herz des Lebens, bin ich mit seiner reichen Vielfalt verbunden.“ </a:t>
            </a:r>
            <a:endParaRPr lang="de-DE" dirty="0" smtClean="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(Henri </a:t>
            </a:r>
            <a:r>
              <a:rPr lang="de-DE" sz="1600" dirty="0" err="1">
                <a:solidFill>
                  <a:srgbClr val="002060"/>
                </a:solidFill>
                <a:latin typeface="Calibri" panose="020F0502020204030204" pitchFamily="34" charset="0"/>
                <a:ea typeface="Calibri" panose="020F0502020204030204" pitchFamily="34" charset="0"/>
                <a:cs typeface="Times New Roman" panose="02020603050405020304" pitchFamily="18" charset="0"/>
              </a:rPr>
              <a:t>Nowen</a:t>
            </a:r>
            <a:r>
              <a:rPr lang="de-DE" sz="16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mir am Herzen liegt, Meditationen)</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el 1"/>
          <p:cNvSpPr>
            <a:spLocks noGrp="1"/>
          </p:cNvSpPr>
          <p:nvPr>
            <p:ph type="title"/>
          </p:nvPr>
        </p:nvSpPr>
        <p:spPr/>
        <p:txBody>
          <a:bodyPr/>
          <a:lstStyle/>
          <a:p>
            <a:endParaRPr lang="de-DE"/>
          </a:p>
        </p:txBody>
      </p:sp>
    </p:spTree>
    <p:extLst>
      <p:ext uri="{BB962C8B-B14F-4D97-AF65-F5344CB8AC3E}">
        <p14:creationId xmlns:p14="http://schemas.microsoft.com/office/powerpoint/2010/main" val="5056957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138138" cy="300800"/>
          </a:xfrm>
        </p:spPr>
        <p:txBody>
          <a:bodyPr>
            <a:normAutofit fontScale="90000"/>
          </a:bodyPr>
          <a:lstStyle/>
          <a:p>
            <a:r>
              <a:rPr lang="de-DE" sz="3100" b="1" dirty="0" smtClean="0">
                <a:solidFill>
                  <a:srgbClr val="FF0000"/>
                </a:solidFill>
              </a:rPr>
              <a:t>Was, wenn Christus ein Name für das Transzendente in jedem „Ding“ im Universum ist?</a:t>
            </a:r>
            <a:r>
              <a:rPr lang="de-DE" sz="3100" b="1" dirty="0" smtClean="0"/>
              <a:t/>
            </a:r>
            <a:br>
              <a:rPr lang="de-DE" sz="3100" b="1" dirty="0" smtClean="0"/>
            </a:br>
            <a:r>
              <a:rPr lang="de-DE" sz="3100" b="1" dirty="0" smtClean="0">
                <a:solidFill>
                  <a:srgbClr val="00B050"/>
                </a:solidFill>
              </a:rPr>
              <a:t>Was, wenn Christus ein Name für die ungeheure Tragweite jeder wahren Liebe ist?</a:t>
            </a:r>
            <a:r>
              <a:rPr lang="de-DE" sz="3100" b="1" dirty="0" smtClean="0"/>
              <a:t/>
            </a:r>
            <a:br>
              <a:rPr lang="de-DE" sz="3100" b="1" dirty="0" smtClean="0"/>
            </a:br>
            <a:r>
              <a:rPr lang="de-DE" sz="3100" b="1" dirty="0" smtClean="0">
                <a:solidFill>
                  <a:srgbClr val="002060"/>
                </a:solidFill>
              </a:rPr>
              <a:t>Was, wenn Christus sich auf einen grenzenlosen Horizont bezieht, der uns innerlich anzieht und gleichzeitig vorwärtsstrebt? </a:t>
            </a:r>
            <a:r>
              <a:rPr lang="de-DE" sz="3100" b="1" dirty="0" smtClean="0"/>
              <a:t/>
            </a:r>
            <a:br>
              <a:rPr lang="de-DE" sz="3100" b="1" dirty="0" smtClean="0"/>
            </a:br>
            <a:r>
              <a:rPr lang="de-DE" sz="3100" b="1" dirty="0" smtClean="0">
                <a:solidFill>
                  <a:schemeClr val="tx1">
                    <a:lumMod val="65000"/>
                    <a:lumOff val="35000"/>
                  </a:schemeClr>
                </a:solidFill>
              </a:rPr>
              <a:t>Was, wenn Christus ein anderer Name für alles ist – in seiner ganzen Fülle?</a:t>
            </a:r>
            <a:r>
              <a:rPr lang="de-DE" sz="3100" dirty="0" smtClean="0">
                <a:solidFill>
                  <a:schemeClr val="tx1">
                    <a:lumMod val="65000"/>
                    <a:lumOff val="35000"/>
                  </a:schemeClr>
                </a:solidFill>
              </a:rPr>
              <a:t/>
            </a:r>
            <a:br>
              <a:rPr lang="de-DE" sz="3100" dirty="0" smtClean="0">
                <a:solidFill>
                  <a:schemeClr val="tx1">
                    <a:lumMod val="65000"/>
                    <a:lumOff val="35000"/>
                  </a:schemeClr>
                </a:solidFill>
              </a:rPr>
            </a:br>
            <a:r>
              <a:rPr lang="de-DE" sz="3100" dirty="0" smtClean="0"/>
              <a:t/>
            </a:r>
            <a:br>
              <a:rPr lang="de-DE" sz="3100" dirty="0" smtClean="0"/>
            </a:br>
            <a:r>
              <a:rPr lang="de-DE" sz="3100" dirty="0" smtClean="0"/>
              <a:t>Richard Rohr </a:t>
            </a:r>
            <a:endParaRPr lang="de-DE" sz="3100" dirty="0"/>
          </a:p>
        </p:txBody>
      </p:sp>
    </p:spTree>
    <p:extLst>
      <p:ext uri="{BB962C8B-B14F-4D97-AF65-F5344CB8AC3E}">
        <p14:creationId xmlns:p14="http://schemas.microsoft.com/office/powerpoint/2010/main" val="400335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92925" y="624110"/>
            <a:ext cx="8138138" cy="300800"/>
          </a:xfrm>
        </p:spPr>
        <p:txBody>
          <a:bodyPr>
            <a:normAutofit fontScale="90000"/>
          </a:bodyPr>
          <a:lstStyle/>
          <a:p>
            <a:r>
              <a:rPr lang="de-DE" sz="3100" b="1" dirty="0" smtClean="0">
                <a:solidFill>
                  <a:srgbClr val="FF0000"/>
                </a:solidFill>
              </a:rPr>
              <a:t>Was, wenn Christus ein Name für das Transzendente in jedem „Ding“ im Universum ist?</a:t>
            </a:r>
            <a:r>
              <a:rPr lang="de-DE" sz="3100" b="1" dirty="0" smtClean="0"/>
              <a:t/>
            </a:r>
            <a:br>
              <a:rPr lang="de-DE" sz="3100" b="1" dirty="0" smtClean="0"/>
            </a:br>
            <a:r>
              <a:rPr lang="de-DE" sz="3100" b="1" dirty="0" smtClean="0">
                <a:solidFill>
                  <a:srgbClr val="00B050"/>
                </a:solidFill>
              </a:rPr>
              <a:t>Was, wenn Christus ein Name für die ungeheure Tragweite jeder wahren Liebe ist?</a:t>
            </a:r>
            <a:r>
              <a:rPr lang="de-DE" sz="3100" b="1" dirty="0" smtClean="0"/>
              <a:t/>
            </a:r>
            <a:br>
              <a:rPr lang="de-DE" sz="3100" b="1" dirty="0" smtClean="0"/>
            </a:br>
            <a:r>
              <a:rPr lang="de-DE" sz="3100" b="1" dirty="0" smtClean="0">
                <a:solidFill>
                  <a:srgbClr val="002060"/>
                </a:solidFill>
              </a:rPr>
              <a:t>Was, wenn Christus sich auf einen grenzenlosen Horizont bezieht, der uns innerlich anzieht und gleichzeitig vorwärtsstrebt? </a:t>
            </a:r>
            <a:r>
              <a:rPr lang="de-DE" sz="3100" b="1" dirty="0" smtClean="0"/>
              <a:t/>
            </a:r>
            <a:br>
              <a:rPr lang="de-DE" sz="3100" b="1" dirty="0" smtClean="0"/>
            </a:br>
            <a:r>
              <a:rPr lang="de-DE" sz="3100" b="1" dirty="0" smtClean="0">
                <a:solidFill>
                  <a:schemeClr val="tx1">
                    <a:lumMod val="65000"/>
                    <a:lumOff val="35000"/>
                  </a:schemeClr>
                </a:solidFill>
              </a:rPr>
              <a:t>Was, wenn Christus ein anderer Name für alles ist – in seiner ganzen Fülle?</a:t>
            </a:r>
            <a:r>
              <a:rPr lang="de-DE" sz="3100" dirty="0" smtClean="0">
                <a:solidFill>
                  <a:schemeClr val="tx1">
                    <a:lumMod val="65000"/>
                    <a:lumOff val="35000"/>
                  </a:schemeClr>
                </a:solidFill>
              </a:rPr>
              <a:t/>
            </a:r>
            <a:br>
              <a:rPr lang="de-DE" sz="3100" dirty="0" smtClean="0">
                <a:solidFill>
                  <a:schemeClr val="tx1">
                    <a:lumMod val="65000"/>
                    <a:lumOff val="35000"/>
                  </a:schemeClr>
                </a:solidFill>
              </a:rPr>
            </a:br>
            <a:r>
              <a:rPr lang="de-DE" sz="3100" dirty="0" smtClean="0"/>
              <a:t/>
            </a:r>
            <a:br>
              <a:rPr lang="de-DE" sz="3100" dirty="0" smtClean="0"/>
            </a:br>
            <a:r>
              <a:rPr lang="de-DE" sz="3100" dirty="0" smtClean="0"/>
              <a:t>Richard Rohr </a:t>
            </a:r>
            <a:endParaRPr lang="de-DE" sz="3100" dirty="0"/>
          </a:p>
        </p:txBody>
      </p:sp>
    </p:spTree>
    <p:extLst>
      <p:ext uri="{BB962C8B-B14F-4D97-AF65-F5344CB8AC3E}">
        <p14:creationId xmlns:p14="http://schemas.microsoft.com/office/powerpoint/2010/main" val="38506699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ffnung durch Handeln: Dem Chaos standhalten, ohne verrückt zu werde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43350" y="-359382"/>
            <a:ext cx="5924550" cy="8365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446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xHphT7xL"/>
          <p:cNvPicPr/>
          <p:nvPr/>
        </p:nvPicPr>
        <p:blipFill>
          <a:blip r:embed="rId2">
            <a:extLst>
              <a:ext uri="{28A0092B-C50C-407E-A947-70E740481C1C}">
                <a14:useLocalDpi xmlns:a14="http://schemas.microsoft.com/office/drawing/2010/main" val="0"/>
              </a:ext>
            </a:extLst>
          </a:blip>
          <a:srcRect/>
          <a:stretch>
            <a:fillRect/>
          </a:stretch>
        </p:blipFill>
        <p:spPr bwMode="auto">
          <a:xfrm>
            <a:off x="3215640" y="-177482"/>
            <a:ext cx="5760720" cy="7212965"/>
          </a:xfrm>
          <a:prstGeom prst="rect">
            <a:avLst/>
          </a:prstGeom>
          <a:noFill/>
          <a:ln>
            <a:noFill/>
          </a:ln>
        </p:spPr>
      </p:pic>
    </p:spTree>
    <p:extLst>
      <p:ext uri="{BB962C8B-B14F-4D97-AF65-F5344CB8AC3E}">
        <p14:creationId xmlns:p14="http://schemas.microsoft.com/office/powerpoint/2010/main" val="29118899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Welcome from Matthew Fo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9102" y="877857"/>
            <a:ext cx="9953297" cy="5760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4259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a:t>TIKKUN OLAM – (m)einen Beitrag leisten zur Reparatur der Welt!  </a:t>
            </a:r>
            <a:br>
              <a:rPr lang="de-DE" dirty="0"/>
            </a:br>
            <a:endParaRPr lang="de-DE" dirty="0"/>
          </a:p>
        </p:txBody>
      </p:sp>
      <p:pic>
        <p:nvPicPr>
          <p:cNvPr id="2050" name="Picture 2" descr="Waage der Gerechtigkeit Aquarell Druck, Aquarell Druck, rechtliche Wandkunst, Waage der Gerechtigkeit, Kunstwerk, Dekoration, digitaler Download Bild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8524" y="2133600"/>
            <a:ext cx="5475109" cy="4109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249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de-DE" sz="8000" b="1" dirty="0" smtClean="0">
                <a:solidFill>
                  <a:srgbClr val="FF0000"/>
                </a:solidFill>
                <a:latin typeface="+mn-lt"/>
              </a:rPr>
              <a:t>J</a:t>
            </a:r>
            <a:r>
              <a:rPr lang="de-DE" sz="8000" b="1" dirty="0" smtClean="0">
                <a:solidFill>
                  <a:srgbClr val="00B0F0"/>
                </a:solidFill>
                <a:latin typeface="+mn-lt"/>
              </a:rPr>
              <a:t>H</a:t>
            </a:r>
            <a:r>
              <a:rPr lang="de-DE" sz="8000" b="1" dirty="0" smtClean="0">
                <a:solidFill>
                  <a:srgbClr val="FFC000"/>
                </a:solidFill>
                <a:latin typeface="+mn-lt"/>
              </a:rPr>
              <a:t>W</a:t>
            </a:r>
            <a:r>
              <a:rPr lang="de-DE" sz="8000" b="1" dirty="0" smtClean="0">
                <a:solidFill>
                  <a:schemeClr val="accent1"/>
                </a:solidFill>
                <a:latin typeface="+mn-lt"/>
              </a:rPr>
              <a:t>H</a:t>
            </a:r>
            <a:endParaRPr lang="de-DE" sz="8000" b="1" dirty="0">
              <a:solidFill>
                <a:schemeClr val="accent1"/>
              </a:solidFill>
              <a:latin typeface="+mn-lt"/>
            </a:endParaRPr>
          </a:p>
        </p:txBody>
      </p:sp>
      <p:sp>
        <p:nvSpPr>
          <p:cNvPr id="3" name="Inhaltsplatzhalter 2"/>
          <p:cNvSpPr>
            <a:spLocks noGrp="1"/>
          </p:cNvSpPr>
          <p:nvPr>
            <p:ph idx="1"/>
          </p:nvPr>
        </p:nvSpPr>
        <p:spPr/>
        <p:txBody>
          <a:bodyPr>
            <a:normAutofit/>
          </a:bodyPr>
          <a:lstStyle/>
          <a:p>
            <a:pPr marL="0" indent="0" algn="ctr">
              <a:buNone/>
            </a:pPr>
            <a:endParaRPr lang="de-DE" sz="5400" dirty="0" smtClean="0"/>
          </a:p>
          <a:p>
            <a:pPr marL="0" indent="0" algn="ctr">
              <a:buNone/>
            </a:pPr>
            <a:r>
              <a:rPr lang="de-DE" sz="5400" b="1" dirty="0" smtClean="0">
                <a:solidFill>
                  <a:schemeClr val="accent1"/>
                </a:solidFill>
              </a:rPr>
              <a:t>ICH </a:t>
            </a:r>
            <a:r>
              <a:rPr lang="de-DE" sz="5400" b="1" dirty="0" smtClean="0">
                <a:solidFill>
                  <a:srgbClr val="FF0000"/>
                </a:solidFill>
              </a:rPr>
              <a:t>BIN</a:t>
            </a:r>
            <a:r>
              <a:rPr lang="de-DE" sz="5400" b="1" dirty="0" smtClean="0"/>
              <a:t> </a:t>
            </a:r>
            <a:r>
              <a:rPr lang="de-DE" sz="5400" b="1" dirty="0" smtClean="0">
                <a:solidFill>
                  <a:srgbClr val="0070C0"/>
                </a:solidFill>
              </a:rPr>
              <a:t>DA!</a:t>
            </a:r>
            <a:endParaRPr lang="de-DE" sz="5400" b="1" dirty="0">
              <a:solidFill>
                <a:srgbClr val="0070C0"/>
              </a:solidFill>
            </a:endParaRPr>
          </a:p>
        </p:txBody>
      </p:sp>
    </p:spTree>
    <p:extLst>
      <p:ext uri="{BB962C8B-B14F-4D97-AF65-F5344CB8AC3E}">
        <p14:creationId xmlns:p14="http://schemas.microsoft.com/office/powerpoint/2010/main" val="3058685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677886" y="1649186"/>
            <a:ext cx="6466114" cy="4154984"/>
          </a:xfrm>
          <a:prstGeom prst="rect">
            <a:avLst/>
          </a:prstGeom>
        </p:spPr>
        <p:txBody>
          <a:bodyPr wrap="square">
            <a:spAutoFit/>
          </a:bodyPr>
          <a:lstStyle/>
          <a:p>
            <a:r>
              <a:rPr lang="de-DE" sz="2400" b="1" dirty="0"/>
              <a:t>Spiritualität der Schöpfung</a:t>
            </a:r>
            <a:r>
              <a:rPr lang="de-DE" sz="2400" b="1" dirty="0" smtClean="0"/>
              <a:t>:</a:t>
            </a:r>
          </a:p>
          <a:p>
            <a:r>
              <a:rPr lang="de-DE" sz="2400" dirty="0" smtClean="0"/>
              <a:t>Mystik </a:t>
            </a:r>
            <a:r>
              <a:rPr lang="de-DE" sz="2400" dirty="0"/>
              <a:t>wiedererwecken, </a:t>
            </a:r>
            <a:endParaRPr lang="de-DE" sz="2400" dirty="0" smtClean="0"/>
          </a:p>
          <a:p>
            <a:r>
              <a:rPr lang="de-DE" sz="2400" dirty="0" smtClean="0"/>
              <a:t>Mutter </a:t>
            </a:r>
            <a:r>
              <a:rPr lang="de-DE" sz="2400" dirty="0"/>
              <a:t>Erde </a:t>
            </a:r>
            <a:r>
              <a:rPr lang="de-DE" sz="2400" dirty="0" smtClean="0"/>
              <a:t>beschützen!</a:t>
            </a:r>
          </a:p>
          <a:p>
            <a:endParaRPr lang="de-DE" sz="2400" dirty="0" smtClean="0"/>
          </a:p>
          <a:p>
            <a:r>
              <a:rPr lang="de-DE" sz="2400" dirty="0" smtClean="0"/>
              <a:t>Geboren </a:t>
            </a:r>
            <a:r>
              <a:rPr lang="de-DE" sz="2400" dirty="0"/>
              <a:t>aus </a:t>
            </a:r>
            <a:r>
              <a:rPr lang="de-DE" sz="2400" dirty="0" smtClean="0"/>
              <a:t>der Weisheit </a:t>
            </a:r>
            <a:r>
              <a:rPr lang="de-DE" sz="2400" dirty="0"/>
              <a:t>unserer frühesten menschlichen Vorfahren</a:t>
            </a:r>
            <a:r>
              <a:rPr lang="de-DE" sz="2400" dirty="0" smtClean="0"/>
              <a:t>, verwurzelt </a:t>
            </a:r>
            <a:r>
              <a:rPr lang="de-DE" sz="2400" dirty="0"/>
              <a:t>in der alten jüdisch-christlichen Tradition, gestützt durch modernste </a:t>
            </a:r>
            <a:r>
              <a:rPr lang="de-DE" sz="2400" dirty="0" smtClean="0"/>
              <a:t>Wissenschaft:</a:t>
            </a:r>
          </a:p>
          <a:p>
            <a:r>
              <a:rPr lang="de-DE" sz="2400" dirty="0" smtClean="0"/>
              <a:t>Zeugnis </a:t>
            </a:r>
            <a:r>
              <a:rPr lang="de-DE" sz="2400" dirty="0"/>
              <a:t>ablegen für soziale, ökologische und geschlechtsspezifische </a:t>
            </a:r>
            <a:r>
              <a:rPr lang="de-DE" sz="2400" dirty="0" smtClean="0"/>
              <a:t>Gerechtigkeit</a:t>
            </a:r>
            <a:endParaRPr lang="de-DE" sz="2400" dirty="0"/>
          </a:p>
        </p:txBody>
      </p:sp>
    </p:spTree>
    <p:extLst>
      <p:ext uri="{BB962C8B-B14F-4D97-AF65-F5344CB8AC3E}">
        <p14:creationId xmlns:p14="http://schemas.microsoft.com/office/powerpoint/2010/main" val="1910814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047999" y="1573685"/>
            <a:ext cx="6663559" cy="2516586"/>
          </a:xfrm>
          <a:prstGeom prst="rect">
            <a:avLst/>
          </a:prstGeom>
        </p:spPr>
        <p:txBody>
          <a:bodyPr wrap="square">
            <a:spAutoFit/>
          </a:bodyPr>
          <a:lstStyle/>
          <a:p>
            <a:pPr fontAlgn="base">
              <a:lnSpc>
                <a:spcPct val="107000"/>
              </a:lnSpc>
              <a:spcAft>
                <a:spcPts val="800"/>
              </a:spcAft>
            </a:pPr>
            <a:r>
              <a:rPr lang="de-DE" sz="2000" dirty="0">
                <a:solidFill>
                  <a:srgbClr val="7A7A7A"/>
                </a:solidFill>
                <a:latin typeface="Times New Roman" panose="02020603050405020304" pitchFamily="18" charset="0"/>
                <a:ea typeface="Times New Roman" panose="02020603050405020304" pitchFamily="18" charset="0"/>
                <a:cs typeface="Times New Roman" panose="02020603050405020304" pitchFamily="18" charset="0"/>
              </a:rPr>
              <a:t>Schöpfungsspiritualität im Gegensatz zum vorherrschenden religiösen Paradigma (Sündenfall-/Erlösungsreligion)</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de-DE" sz="2000" dirty="0">
                <a:solidFill>
                  <a:srgbClr val="7A7A7A"/>
                </a:solidFill>
                <a:latin typeface="Times New Roman" panose="02020603050405020304" pitchFamily="18" charset="0"/>
                <a:ea typeface="Times New Roman" panose="02020603050405020304" pitchFamily="18" charset="0"/>
                <a:cs typeface="Times New Roman" panose="02020603050405020304" pitchFamily="18" charset="0"/>
              </a:rPr>
              <a:t>M. Fox </a:t>
            </a:r>
            <a:endParaRPr lang="de-DE" sz="2000" dirty="0">
              <a:latin typeface="Calibri" panose="020F0502020204030204" pitchFamily="34" charset="0"/>
              <a:ea typeface="Calibri" panose="020F0502020204030204" pitchFamily="34" charset="0"/>
              <a:cs typeface="Times New Roman" panose="02020603050405020304" pitchFamily="18" charset="0"/>
            </a:endParaRPr>
          </a:p>
          <a:p>
            <a:r>
              <a:rPr lang="de-DE" sz="2000" dirty="0">
                <a:latin typeface="Times New Roman" panose="02020603050405020304" pitchFamily="18" charset="0"/>
                <a:ea typeface="Times New Roman" panose="02020603050405020304" pitchFamily="18" charset="0"/>
              </a:rPr>
              <a:t>In meinem 1983 erschienenen Buch „Original Blessing“ biete ich eine Liste an, die die beiden Traditionen der Sündenfall-/Erlösungsreligion und der Schöpfungsspiritualität </a:t>
            </a:r>
            <a:r>
              <a:rPr lang="de-DE" sz="2000" dirty="0" smtClean="0">
                <a:latin typeface="Times New Roman" panose="02020603050405020304" pitchFamily="18" charset="0"/>
                <a:ea typeface="Times New Roman" panose="02020603050405020304" pitchFamily="18" charset="0"/>
              </a:rPr>
              <a:t>gegenüberstellt…</a:t>
            </a:r>
            <a:endParaRPr lang="de-DE" sz="2000" dirty="0"/>
          </a:p>
        </p:txBody>
      </p:sp>
    </p:spTree>
    <p:extLst>
      <p:ext uri="{BB962C8B-B14F-4D97-AF65-F5344CB8AC3E}">
        <p14:creationId xmlns:p14="http://schemas.microsoft.com/office/powerpoint/2010/main" val="1209889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778481594"/>
              </p:ext>
            </p:extLst>
          </p:nvPr>
        </p:nvGraphicFramePr>
        <p:xfrm>
          <a:off x="2794267" y="2285268"/>
          <a:ext cx="8945788" cy="4325738"/>
        </p:xfrm>
        <a:graphic>
          <a:graphicData uri="http://schemas.openxmlformats.org/drawingml/2006/table">
            <a:tbl>
              <a:tblPr firstRow="1" firstCol="1" bandRow="1">
                <a:tableStyleId>{5C22544A-7EE6-4342-B048-85BDC9FD1C3A}</a:tableStyleId>
              </a:tblPr>
              <a:tblGrid>
                <a:gridCol w="4058815">
                  <a:extLst>
                    <a:ext uri="{9D8B030D-6E8A-4147-A177-3AD203B41FA5}">
                      <a16:colId xmlns:a16="http://schemas.microsoft.com/office/drawing/2014/main" val="562068509"/>
                    </a:ext>
                  </a:extLst>
                </a:gridCol>
                <a:gridCol w="4886973">
                  <a:extLst>
                    <a:ext uri="{9D8B030D-6E8A-4147-A177-3AD203B41FA5}">
                      <a16:colId xmlns:a16="http://schemas.microsoft.com/office/drawing/2014/main" val="1343360482"/>
                    </a:ext>
                  </a:extLst>
                </a:gridCol>
              </a:tblGrid>
              <a:tr h="537705">
                <a:tc>
                  <a:txBody>
                    <a:bodyPr/>
                    <a:lstStyle/>
                    <a:p>
                      <a:pPr>
                        <a:lnSpc>
                          <a:spcPct val="107000"/>
                        </a:lnSpc>
                        <a:spcAft>
                          <a:spcPts val="0"/>
                        </a:spcAft>
                      </a:pPr>
                      <a:r>
                        <a:rPr lang="de-DE" sz="1350">
                          <a:effectLst/>
                        </a:rPr>
                        <a:t>Fall/Erlösung- Theologie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a:effectLst/>
                        </a:rPr>
                        <a:t>Schöpfungsspiritualität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3690417679"/>
                  </a:ext>
                </a:extLst>
              </a:tr>
              <a:tr h="537866">
                <a:tc>
                  <a:txBody>
                    <a:bodyPr/>
                    <a:lstStyle/>
                    <a:p>
                      <a:pPr>
                        <a:lnSpc>
                          <a:spcPct val="107000"/>
                        </a:lnSpc>
                        <a:spcAft>
                          <a:spcPts val="0"/>
                        </a:spcAft>
                      </a:pPr>
                      <a:r>
                        <a:rPr lang="de-DE" sz="1350">
                          <a:effectLst/>
                        </a:rPr>
                        <a:t>Beginnt mit Sünde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a:effectLst/>
                        </a:rPr>
                        <a:t>Beginnt mit Dabhar, Gottes schöpferischer Energie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510059343"/>
                  </a:ext>
                </a:extLst>
              </a:tr>
              <a:tr h="537866">
                <a:tc>
                  <a:txBody>
                    <a:bodyPr/>
                    <a:lstStyle/>
                    <a:p>
                      <a:pPr>
                        <a:lnSpc>
                          <a:spcPct val="107000"/>
                        </a:lnSpc>
                        <a:spcAft>
                          <a:spcPts val="0"/>
                        </a:spcAft>
                      </a:pPr>
                      <a:r>
                        <a:rPr lang="de-DE" sz="1350">
                          <a:effectLst/>
                        </a:rPr>
                        <a:t>Betont die Erbsünde</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a:effectLst/>
                        </a:rPr>
                        <a:t>Betont den Ursegen (ursprünglichen Segen)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755705626"/>
                  </a:ext>
                </a:extLst>
              </a:tr>
              <a:tr h="1098703">
                <a:tc>
                  <a:txBody>
                    <a:bodyPr/>
                    <a:lstStyle/>
                    <a:p>
                      <a:pPr>
                        <a:lnSpc>
                          <a:spcPct val="107000"/>
                        </a:lnSpc>
                        <a:spcAft>
                          <a:spcPts val="0"/>
                        </a:spcAft>
                      </a:pPr>
                      <a:r>
                        <a:rPr lang="de-DE" sz="1350">
                          <a:effectLst/>
                        </a:rPr>
                        <a:t>Glaube ist „zustimmendes Denken“ (fides quae / Augustinus) </a:t>
                      </a:r>
                      <a:endParaRPr lang="de-DE" sz="1100">
                        <a:effectLst/>
                      </a:endParaRPr>
                    </a:p>
                    <a:p>
                      <a:pPr>
                        <a:lnSpc>
                          <a:spcPct val="107000"/>
                        </a:lnSpc>
                        <a:spcAft>
                          <a:spcPts val="0"/>
                        </a:spcAft>
                      </a:pPr>
                      <a:r>
                        <a:rPr lang="de-DE" sz="1350">
                          <a:effectLst/>
                        </a:rPr>
                        <a:t>„Satzglaube“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a:effectLst/>
                        </a:rPr>
                        <a:t>Glaube ist Vertrauen (fides qua) </a:t>
                      </a:r>
                      <a:endParaRPr lang="de-DE" sz="1100">
                        <a:effectLst/>
                      </a:endParaRPr>
                    </a:p>
                    <a:p>
                      <a:pPr>
                        <a:lnSpc>
                          <a:spcPct val="107000"/>
                        </a:lnSpc>
                        <a:spcAft>
                          <a:spcPts val="0"/>
                        </a:spcAft>
                      </a:pPr>
                      <a:r>
                        <a:rPr lang="de-DE" sz="1350">
                          <a:effectLst/>
                        </a:rPr>
                        <a:t>„Bezienungsglaube“ </a:t>
                      </a:r>
                      <a:endParaRPr lang="de-DE" sz="1100">
                        <a:effectLst/>
                      </a:endParaRPr>
                    </a:p>
                    <a:p>
                      <a:pPr>
                        <a:lnSpc>
                          <a:spcPct val="107000"/>
                        </a:lnSpc>
                        <a:spcAft>
                          <a:spcPts val="0"/>
                        </a:spcAft>
                      </a:pPr>
                      <a:r>
                        <a:rPr lang="de-DE" sz="1350">
                          <a:effectLst/>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1475116300"/>
                  </a:ext>
                </a:extLst>
              </a:tr>
              <a:tr h="537866">
                <a:tc>
                  <a:txBody>
                    <a:bodyPr/>
                    <a:lstStyle/>
                    <a:p>
                      <a:pPr>
                        <a:lnSpc>
                          <a:spcPct val="107000"/>
                        </a:lnSpc>
                        <a:spcAft>
                          <a:spcPts val="0"/>
                        </a:spcAft>
                      </a:pPr>
                      <a:r>
                        <a:rPr lang="de-DE" sz="1350">
                          <a:effectLst/>
                        </a:rPr>
                        <a:t>Patriarchal</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dirty="0">
                          <a:effectLst/>
                        </a:rPr>
                        <a:t>Feministisch und geschlechterausgewogen, divers</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657583499"/>
                  </a:ext>
                </a:extLst>
              </a:tr>
              <a:tr h="537866">
                <a:tc>
                  <a:txBody>
                    <a:bodyPr/>
                    <a:lstStyle/>
                    <a:p>
                      <a:pPr>
                        <a:lnSpc>
                          <a:spcPct val="107000"/>
                        </a:lnSpc>
                        <a:spcAft>
                          <a:spcPts val="0"/>
                        </a:spcAft>
                      </a:pPr>
                      <a:r>
                        <a:rPr lang="de-DE" sz="1350">
                          <a:effectLst/>
                        </a:rPr>
                        <a:t>Asket</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a:effectLst/>
                        </a:rPr>
                        <a:t>Ästhetisch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4081035094"/>
                  </a:ext>
                </a:extLst>
              </a:tr>
              <a:tr h="537866">
                <a:tc>
                  <a:txBody>
                    <a:bodyPr/>
                    <a:lstStyle/>
                    <a:p>
                      <a:pPr>
                        <a:lnSpc>
                          <a:spcPct val="107000"/>
                        </a:lnSpc>
                        <a:spcAft>
                          <a:spcPts val="0"/>
                        </a:spcAft>
                      </a:pPr>
                      <a:r>
                        <a:rPr lang="de-DE" sz="1350">
                          <a:effectLst/>
                        </a:rPr>
                        <a:t>Abtötung des Körpers</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tc>
                  <a:txBody>
                    <a:bodyPr/>
                    <a:lstStyle/>
                    <a:p>
                      <a:pPr>
                        <a:lnSpc>
                          <a:spcPct val="107000"/>
                        </a:lnSpc>
                        <a:spcAft>
                          <a:spcPts val="0"/>
                        </a:spcAft>
                      </a:pPr>
                      <a:r>
                        <a:rPr lang="de-DE" sz="1350" dirty="0">
                          <a:effectLst/>
                        </a:rPr>
                        <a:t>Leib_= Tempel des Hl. Geistes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marT="106680" marB="106680" anchor="b"/>
                </a:tc>
                <a:extLst>
                  <a:ext uri="{0D108BD9-81ED-4DB2-BD59-A6C34878D82A}">
                    <a16:rowId xmlns:a16="http://schemas.microsoft.com/office/drawing/2014/main" val="4019048594"/>
                  </a:ext>
                </a:extLst>
              </a:tr>
            </a:tbl>
          </a:graphicData>
        </a:graphic>
      </p:graphicFrame>
    </p:spTree>
    <p:extLst>
      <p:ext uri="{BB962C8B-B14F-4D97-AF65-F5344CB8AC3E}">
        <p14:creationId xmlns:p14="http://schemas.microsoft.com/office/powerpoint/2010/main" val="3752135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s://m.media-amazon.com/images/I/71R3LglHpjL._SL15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1890" y="-167941"/>
            <a:ext cx="4496676" cy="7278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0221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sz="4400" i="1" dirty="0" smtClean="0">
                <a:latin typeface="Arno Pro Caption" panose="02020502040506020403" pitchFamily="18" charset="0"/>
              </a:rPr>
              <a:t>Damit das Volk leben kann…</a:t>
            </a:r>
            <a:r>
              <a:rPr lang="de-DE" dirty="0" smtClean="0"/>
              <a:t/>
            </a:r>
            <a:br>
              <a:rPr lang="de-DE" dirty="0" smtClean="0"/>
            </a:br>
            <a:r>
              <a:rPr lang="de-DE" dirty="0" smtClean="0"/>
              <a:t>	2 Leitfragen:</a:t>
            </a:r>
            <a:endParaRPr lang="de-DE" dirty="0"/>
          </a:p>
        </p:txBody>
      </p:sp>
      <p:sp>
        <p:nvSpPr>
          <p:cNvPr id="3" name="Inhaltsplatzhalter 2"/>
          <p:cNvSpPr>
            <a:spLocks noGrp="1"/>
          </p:cNvSpPr>
          <p:nvPr>
            <p:ph idx="1"/>
          </p:nvPr>
        </p:nvSpPr>
        <p:spPr/>
        <p:txBody>
          <a:bodyPr>
            <a:normAutofit/>
          </a:bodyPr>
          <a:lstStyle/>
          <a:p>
            <a:r>
              <a:rPr lang="de-DE" sz="2800" dirty="0" smtClean="0"/>
              <a:t>Braucht die Menschheit auf ihrer Suche nach Weisheit und Überlebensmöglichkeiten ein neues religiöses Paradigma?</a:t>
            </a:r>
          </a:p>
          <a:p>
            <a:endParaRPr lang="de-DE" sz="2800" dirty="0"/>
          </a:p>
          <a:p>
            <a:r>
              <a:rPr lang="de-DE" sz="2800" dirty="0" smtClean="0"/>
              <a:t>Bietet die Überlieferung der Schöpfungsspiritualität ein solches Paradigma? </a:t>
            </a:r>
            <a:endParaRPr lang="de-DE" sz="2800" dirty="0"/>
          </a:p>
        </p:txBody>
      </p:sp>
    </p:spTree>
    <p:extLst>
      <p:ext uri="{BB962C8B-B14F-4D97-AF65-F5344CB8AC3E}">
        <p14:creationId xmlns:p14="http://schemas.microsoft.com/office/powerpoint/2010/main" val="31989002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Spiritualität der Fleischwerdung (Franz von Assisi)</a:t>
            </a:r>
            <a:endParaRPr lang="de-DE" dirty="0"/>
          </a:p>
        </p:txBody>
      </p:sp>
      <p:sp>
        <p:nvSpPr>
          <p:cNvPr id="3" name="Inhaltsplatzhalter 2"/>
          <p:cNvSpPr>
            <a:spLocks noGrp="1"/>
          </p:cNvSpPr>
          <p:nvPr>
            <p:ph idx="1"/>
          </p:nvPr>
        </p:nvSpPr>
        <p:spPr/>
        <p:txBody>
          <a:bodyPr>
            <a:normAutofit lnSpcReduction="10000"/>
          </a:bodyPr>
          <a:lstStyle/>
          <a:p>
            <a:pPr>
              <a:lnSpc>
                <a:spcPct val="200000"/>
              </a:lnSpc>
            </a:pPr>
            <a:r>
              <a:rPr lang="de-DE" sz="2800" dirty="0" smtClean="0"/>
              <a:t>FLEISCHWERDUNG 		</a:t>
            </a:r>
            <a:r>
              <a:rPr lang="de-DE" sz="2800" b="1" dirty="0" smtClean="0"/>
              <a:t>VIA POSITIVA</a:t>
            </a:r>
          </a:p>
          <a:p>
            <a:pPr>
              <a:lnSpc>
                <a:spcPct val="200000"/>
              </a:lnSpc>
            </a:pPr>
            <a:r>
              <a:rPr lang="de-DE" sz="2800" dirty="0" smtClean="0"/>
              <a:t>KREUZ							</a:t>
            </a:r>
            <a:r>
              <a:rPr lang="de-DE" sz="2800" b="1" dirty="0" smtClean="0"/>
              <a:t>VIA NEGATIVA</a:t>
            </a:r>
          </a:p>
          <a:p>
            <a:pPr>
              <a:lnSpc>
                <a:spcPct val="200000"/>
              </a:lnSpc>
            </a:pPr>
            <a:r>
              <a:rPr lang="de-DE" sz="2800" dirty="0" smtClean="0"/>
              <a:t>AUFERSTEHUNG			</a:t>
            </a:r>
            <a:r>
              <a:rPr lang="de-DE" sz="2800" b="1" dirty="0" smtClean="0"/>
              <a:t>VIA CREATIVA</a:t>
            </a:r>
          </a:p>
          <a:p>
            <a:pPr>
              <a:lnSpc>
                <a:spcPct val="200000"/>
              </a:lnSpc>
            </a:pPr>
            <a:r>
              <a:rPr lang="de-DE" sz="2800" dirty="0" smtClean="0"/>
              <a:t>HEILIGER GEIST			</a:t>
            </a:r>
            <a:r>
              <a:rPr lang="de-DE" sz="2800" b="1" dirty="0" smtClean="0"/>
              <a:t>VIA TRANSFORMATIVA</a:t>
            </a:r>
            <a:endParaRPr lang="de-DE" sz="2800" b="1" dirty="0"/>
          </a:p>
        </p:txBody>
      </p:sp>
    </p:spTree>
    <p:extLst>
      <p:ext uri="{BB962C8B-B14F-4D97-AF65-F5344CB8AC3E}">
        <p14:creationId xmlns:p14="http://schemas.microsoft.com/office/powerpoint/2010/main" val="9158983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etz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0</TotalTime>
  <Words>1038</Words>
  <Application>Microsoft Office PowerPoint</Application>
  <PresentationFormat>Breitbild</PresentationFormat>
  <Paragraphs>111</Paragraphs>
  <Slides>31</Slides>
  <Notes>0</Notes>
  <HiddenSlides>2</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31</vt:i4>
      </vt:variant>
    </vt:vector>
  </HeadingPairs>
  <TitlesOfParts>
    <vt:vector size="38" baseType="lpstr">
      <vt:lpstr>Arial</vt:lpstr>
      <vt:lpstr>Arno Pro Caption</vt:lpstr>
      <vt:lpstr>Calibri</vt:lpstr>
      <vt:lpstr>Century Gothic</vt:lpstr>
      <vt:lpstr>Times New Roman</vt:lpstr>
      <vt:lpstr>Wingdings 3</vt:lpstr>
      <vt:lpstr>Fetzen</vt:lpstr>
      <vt:lpstr>Die Schönheit sehen </vt:lpstr>
      <vt:lpstr>Der große Segen – die vier mystischen Pfade – nach Matthew Fox </vt:lpstr>
      <vt:lpstr>PowerPoint-Präsentation</vt:lpstr>
      <vt:lpstr>PowerPoint-Präsentation</vt:lpstr>
      <vt:lpstr>PowerPoint-Präsentation</vt:lpstr>
      <vt:lpstr>PowerPoint-Präsentation</vt:lpstr>
      <vt:lpstr>PowerPoint-Präsentation</vt:lpstr>
      <vt:lpstr>Damit das Volk leben kann…  2 Leitfragen:</vt:lpstr>
      <vt:lpstr>Spiritualität der Fleischwerdung (Franz von Assisi)</vt:lpstr>
      <vt:lpstr>Die vier Pfade der Mystik*  * Darstellung: übernommen von Jan Frerichs, barfuss-und-wild </vt:lpstr>
      <vt:lpstr>Sommer – Süden – Via Positiva </vt:lpstr>
      <vt:lpstr>Via positiva - URSEGEN</vt:lpstr>
      <vt:lpstr>Herbst – Westen – Via Negativa </vt:lpstr>
      <vt:lpstr>Via negativa - EXIL</vt:lpstr>
      <vt:lpstr>Winter – Norden – Via Creativa </vt:lpstr>
      <vt:lpstr>Via creativa - GESTALTUNG</vt:lpstr>
      <vt:lpstr>PowerPoint-Präsentation</vt:lpstr>
      <vt:lpstr>Frühling – Osten – Via Transformativa</vt:lpstr>
      <vt:lpstr>Via transformativa – black box</vt:lpstr>
      <vt:lpstr>Welcher der vier Weg ist mir vertraut, welcher eher fremd?  Um welchen der Weg mache ich vielleicht (bisher) lieber einen Bogen?   Welcher Weg braucht aktuell meine / unsere besondere Aufmerksamkeit? </vt:lpstr>
      <vt:lpstr>Zeit zum Austausch in Kleingruppen </vt:lpstr>
      <vt:lpstr>Spirituelle Entwicklung (nach Gerschom Scholem)  </vt:lpstr>
      <vt:lpstr>Die vier Pfade der Mystik * nach Jan Frerichs, barfuss-und-wild   </vt:lpstr>
      <vt:lpstr>        Das Wagenrad</vt:lpstr>
      <vt:lpstr>PowerPoint-Präsentation</vt:lpstr>
      <vt:lpstr>Was, wenn Christus ein Name für das Transzendente in jedem „Ding“ im Universum ist? Was, wenn Christus ein Name für die ungeheure Tragweite jeder wahren Liebe ist? Was, wenn Christus sich auf einen grenzenlosen Horizont bezieht, der uns innerlich anzieht und gleichzeitig vorwärtsstrebt?  Was, wenn Christus ein anderer Name für alles ist – in seiner ganzen Fülle?  Richard Rohr </vt:lpstr>
      <vt:lpstr>Was, wenn Christus ein Name für das Transzendente in jedem „Ding“ im Universum ist? Was, wenn Christus ein Name für die ungeheure Tragweite jeder wahren Liebe ist? Was, wenn Christus sich auf einen grenzenlosen Horizont bezieht, der uns innerlich anzieht und gleichzeitig vorwärtsstrebt?  Was, wenn Christus ein anderer Name für alles ist – in seiner ganzen Fülle?  Richard Rohr </vt:lpstr>
      <vt:lpstr>PowerPoint-Präsentation</vt:lpstr>
      <vt:lpstr>PowerPoint-Präsentation</vt:lpstr>
      <vt:lpstr>TIKKUN OLAM – (m)einen Beitrag leisten zur Reparatur der Welt!   </vt:lpstr>
      <vt:lpstr>JHWH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 Weg der Mystik für alle Christen &amp; Christinnen</dc:title>
  <dc:creator>Richter, Andrea</dc:creator>
  <cp:lastModifiedBy>Richter, Andrea</cp:lastModifiedBy>
  <cp:revision>57</cp:revision>
  <dcterms:created xsi:type="dcterms:W3CDTF">2025-01-06T13:28:48Z</dcterms:created>
  <dcterms:modified xsi:type="dcterms:W3CDTF">2025-02-28T16:42:43Z</dcterms:modified>
</cp:coreProperties>
</file>